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7.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ags/tag2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 id="2147483826" r:id="rId7"/>
  </p:sldMasterIdLst>
  <p:notesMasterIdLst>
    <p:notesMasterId r:id="rId38"/>
  </p:notesMasterIdLst>
  <p:handoutMasterIdLst>
    <p:handoutMasterId r:id="rId39"/>
  </p:handoutMasterIdLst>
  <p:sldIdLst>
    <p:sldId id="6539" r:id="rId8"/>
    <p:sldId id="6552" r:id="rId9"/>
    <p:sldId id="2717" r:id="rId10"/>
    <p:sldId id="6551" r:id="rId11"/>
    <p:sldId id="2725" r:id="rId12"/>
    <p:sldId id="6554" r:id="rId13"/>
    <p:sldId id="6543" r:id="rId14"/>
    <p:sldId id="6555" r:id="rId15"/>
    <p:sldId id="6544" r:id="rId16"/>
    <p:sldId id="6556" r:id="rId17"/>
    <p:sldId id="2718" r:id="rId18"/>
    <p:sldId id="6564" r:id="rId19"/>
    <p:sldId id="2719" r:id="rId20"/>
    <p:sldId id="6557" r:id="rId21"/>
    <p:sldId id="6546" r:id="rId22"/>
    <p:sldId id="6565" r:id="rId23"/>
    <p:sldId id="2712" r:id="rId24"/>
    <p:sldId id="2721" r:id="rId25"/>
    <p:sldId id="450" r:id="rId26"/>
    <p:sldId id="6558" r:id="rId27"/>
    <p:sldId id="6545" r:id="rId28"/>
    <p:sldId id="2665" r:id="rId29"/>
    <p:sldId id="6560" r:id="rId30"/>
    <p:sldId id="6563" r:id="rId31"/>
    <p:sldId id="6561" r:id="rId32"/>
    <p:sldId id="6548" r:id="rId33"/>
    <p:sldId id="6549" r:id="rId34"/>
    <p:sldId id="6550" r:id="rId35"/>
    <p:sldId id="6562" r:id="rId36"/>
    <p:sldId id="256" r:id="rId37"/>
  </p:sldIdLst>
  <p:sldSz cx="12192000" cy="6858000"/>
  <p:notesSz cx="6805613" cy="9939338"/>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ysa Stavrakaki" initials="CS" lastIdx="3" clrIdx="0">
    <p:extLst>
      <p:ext uri="{19B8F6BF-5375-455C-9EA6-DF929625EA0E}">
        <p15:presenceInfo xmlns:p15="http://schemas.microsoft.com/office/powerpoint/2012/main" userId="S-1-5-21-1435726070-4078354418-3210227521-10670" providerId="AD"/>
      </p:ext>
    </p:extLst>
  </p:cmAuthor>
  <p:cmAuthor id="2" name="Menelaos Bellos" initials="MB" lastIdx="11" clrIdx="1">
    <p:extLst>
      <p:ext uri="{19B8F6BF-5375-455C-9EA6-DF929625EA0E}">
        <p15:presenceInfo xmlns:p15="http://schemas.microsoft.com/office/powerpoint/2012/main" userId="S-1-5-21-1435726070-4078354418-3210227521-13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D7F"/>
    <a:srgbClr val="9581B2"/>
    <a:srgbClr val="00B600"/>
    <a:srgbClr val="FEDB00"/>
    <a:srgbClr val="FA0028"/>
    <a:srgbClr val="9EE900"/>
    <a:srgbClr val="FF5000"/>
    <a:srgbClr val="333333"/>
    <a:srgbClr val="E2E2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89913" autoAdjust="0"/>
  </p:normalViewPr>
  <p:slideViewPr>
    <p:cSldViewPr snapToGrid="0" showGuides="1">
      <p:cViewPr varScale="1">
        <p:scale>
          <a:sx n="61" d="100"/>
          <a:sy n="61" d="100"/>
        </p:scale>
        <p:origin x="1122" y="72"/>
      </p:cViewPr>
      <p:guideLst>
        <p:guide orient="horz" pos="4152"/>
        <p:guide orient="horz" pos="4020"/>
        <p:guide orient="horz" pos="2163"/>
        <p:guide pos="384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110" d="100"/>
          <a:sy n="110" d="100"/>
        </p:scale>
        <p:origin x="423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solidFill>
                  <a:schemeClr val="accent1"/>
                </a:solidFill>
                <a:latin typeface="+mn-lt"/>
              </a:rPr>
              <a:t>Grant Thornton Business Pulse:</a:t>
            </a:r>
          </a:p>
          <a:p>
            <a:pPr>
              <a:defRPr/>
            </a:pPr>
            <a:r>
              <a:rPr lang="el-GR" sz="2400" b="1" dirty="0">
                <a:solidFill>
                  <a:schemeClr val="accent1"/>
                </a:solidFill>
                <a:latin typeface="+mn-lt"/>
              </a:rPr>
              <a:t>Δείκτης επιχειρηματικής αισιοδοξίας</a:t>
            </a:r>
            <a:endParaRPr lang="en-US" sz="2400" b="1" dirty="0">
              <a:solidFill>
                <a:schemeClr val="accent1"/>
              </a:solidFill>
              <a:latin typeface="+mn-l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lineChart>
        <c:grouping val="standard"/>
        <c:varyColors val="0"/>
        <c:ser>
          <c:idx val="0"/>
          <c:order val="0"/>
          <c:tx>
            <c:strRef>
              <c:f>index!$A$4</c:f>
              <c:strCache>
                <c:ptCount val="1"/>
                <c:pt idx="0">
                  <c:v>Greece</c:v>
                </c:pt>
              </c:strCache>
            </c:strRef>
          </c:tx>
          <c:spPr>
            <a:ln w="28575" cap="rnd">
              <a:solidFill>
                <a:schemeClr val="accent1"/>
              </a:solidFill>
              <a:round/>
            </a:ln>
            <a:effectLst/>
          </c:spPr>
          <c:marker>
            <c:symbol val="none"/>
          </c:marker>
          <c:cat>
            <c:strRef>
              <c:f>index!$B$3:$AL$3</c:f>
              <c:strCache>
                <c:ptCount val="23"/>
                <c:pt idx="0">
                  <c:v>H1 - 2011</c:v>
                </c:pt>
                <c:pt idx="1">
                  <c:v>H2 - 2011</c:v>
                </c:pt>
                <c:pt idx="2">
                  <c:v>H1 - 2012</c:v>
                </c:pt>
                <c:pt idx="3">
                  <c:v>H2 - 2012</c:v>
                </c:pt>
                <c:pt idx="4">
                  <c:v>H1 - 2013</c:v>
                </c:pt>
                <c:pt idx="5">
                  <c:v>H2 - 2013</c:v>
                </c:pt>
                <c:pt idx="6">
                  <c:v>H1 - 2014</c:v>
                </c:pt>
                <c:pt idx="7">
                  <c:v>H2 - 2014</c:v>
                </c:pt>
                <c:pt idx="8">
                  <c:v>H1 - 2015</c:v>
                </c:pt>
                <c:pt idx="9">
                  <c:v>H2 - 2015</c:v>
                </c:pt>
                <c:pt idx="10">
                  <c:v>H1 - 2016</c:v>
                </c:pt>
                <c:pt idx="11">
                  <c:v>H2 - 2016</c:v>
                </c:pt>
                <c:pt idx="12">
                  <c:v>H1 - 2017</c:v>
                </c:pt>
                <c:pt idx="13">
                  <c:v>H2 - 2017</c:v>
                </c:pt>
                <c:pt idx="14">
                  <c:v>H1 - 2018</c:v>
                </c:pt>
                <c:pt idx="15">
                  <c:v>H2 - 2018</c:v>
                </c:pt>
                <c:pt idx="16">
                  <c:v>H1 - 2019</c:v>
                </c:pt>
                <c:pt idx="17">
                  <c:v>H2 - 2019</c:v>
                </c:pt>
                <c:pt idx="18">
                  <c:v>H1 - 2020</c:v>
                </c:pt>
                <c:pt idx="19">
                  <c:v>H2 - 2020</c:v>
                </c:pt>
                <c:pt idx="20">
                  <c:v>H1 - 2021</c:v>
                </c:pt>
                <c:pt idx="21">
                  <c:v>H2 - 2021</c:v>
                </c:pt>
                <c:pt idx="22">
                  <c:v>H1 - 2022</c:v>
                </c:pt>
              </c:strCache>
            </c:strRef>
          </c:cat>
          <c:val>
            <c:numRef>
              <c:f>index!$B$4:$AL$4</c:f>
              <c:numCache>
                <c:formatCode>0.0</c:formatCode>
                <c:ptCount val="23"/>
                <c:pt idx="0">
                  <c:v>-9.6668029775353936</c:v>
                </c:pt>
                <c:pt idx="1">
                  <c:v>-11.502504808105078</c:v>
                </c:pt>
                <c:pt idx="2">
                  <c:v>-19.051827799676765</c:v>
                </c:pt>
                <c:pt idx="3">
                  <c:v>-14.81772538731899</c:v>
                </c:pt>
                <c:pt idx="4">
                  <c:v>-8.6094513474957424</c:v>
                </c:pt>
                <c:pt idx="5">
                  <c:v>-15.175195966093582</c:v>
                </c:pt>
                <c:pt idx="6">
                  <c:v>0.76442503936014816</c:v>
                </c:pt>
                <c:pt idx="7">
                  <c:v>-2.3032735035998861</c:v>
                </c:pt>
                <c:pt idx="8">
                  <c:v>-6.003175214907035</c:v>
                </c:pt>
                <c:pt idx="9">
                  <c:v>-10.066165366304748</c:v>
                </c:pt>
                <c:pt idx="10">
                  <c:v>-8.5664318455228941</c:v>
                </c:pt>
                <c:pt idx="11">
                  <c:v>-10.371048414950492</c:v>
                </c:pt>
                <c:pt idx="12">
                  <c:v>-0.65169388126316008</c:v>
                </c:pt>
                <c:pt idx="13">
                  <c:v>-2.1722479294503074</c:v>
                </c:pt>
                <c:pt idx="14">
                  <c:v>-5.826390678876443</c:v>
                </c:pt>
                <c:pt idx="15">
                  <c:v>-0.84767579787595082</c:v>
                </c:pt>
                <c:pt idx="16">
                  <c:v>2.3679923445647191</c:v>
                </c:pt>
                <c:pt idx="17">
                  <c:v>8.557204966066319</c:v>
                </c:pt>
                <c:pt idx="18">
                  <c:v>-5.7086367931298376</c:v>
                </c:pt>
                <c:pt idx="19">
                  <c:v>-2.9460474338250719E-2</c:v>
                </c:pt>
                <c:pt idx="20">
                  <c:v>5.0743406368482979</c:v>
                </c:pt>
                <c:pt idx="21">
                  <c:v>6.3719230283669077</c:v>
                </c:pt>
                <c:pt idx="22">
                  <c:v>2.2897449035736486</c:v>
                </c:pt>
              </c:numCache>
            </c:numRef>
          </c:val>
          <c:smooth val="0"/>
          <c:extLst>
            <c:ext xmlns:c16="http://schemas.microsoft.com/office/drawing/2014/chart" uri="{C3380CC4-5D6E-409C-BE32-E72D297353CC}">
              <c16:uniqueId val="{00000000-EEA4-47DC-A668-FA61057D20B6}"/>
            </c:ext>
          </c:extLst>
        </c:ser>
        <c:ser>
          <c:idx val="1"/>
          <c:order val="1"/>
          <c:tx>
            <c:strRef>
              <c:f>index!$A$5</c:f>
              <c:strCache>
                <c:ptCount val="1"/>
                <c:pt idx="0">
                  <c:v>European Union</c:v>
                </c:pt>
              </c:strCache>
            </c:strRef>
          </c:tx>
          <c:spPr>
            <a:ln w="28575" cap="rnd">
              <a:solidFill>
                <a:schemeClr val="accent2"/>
              </a:solidFill>
              <a:round/>
            </a:ln>
            <a:effectLst/>
          </c:spPr>
          <c:marker>
            <c:symbol val="none"/>
          </c:marker>
          <c:cat>
            <c:strRef>
              <c:f>index!$B$3:$AL$3</c:f>
              <c:strCache>
                <c:ptCount val="23"/>
                <c:pt idx="0">
                  <c:v>H1 - 2011</c:v>
                </c:pt>
                <c:pt idx="1">
                  <c:v>H2 - 2011</c:v>
                </c:pt>
                <c:pt idx="2">
                  <c:v>H1 - 2012</c:v>
                </c:pt>
                <c:pt idx="3">
                  <c:v>H2 - 2012</c:v>
                </c:pt>
                <c:pt idx="4">
                  <c:v>H1 - 2013</c:v>
                </c:pt>
                <c:pt idx="5">
                  <c:v>H2 - 2013</c:v>
                </c:pt>
                <c:pt idx="6">
                  <c:v>H1 - 2014</c:v>
                </c:pt>
                <c:pt idx="7">
                  <c:v>H2 - 2014</c:v>
                </c:pt>
                <c:pt idx="8">
                  <c:v>H1 - 2015</c:v>
                </c:pt>
                <c:pt idx="9">
                  <c:v>H2 - 2015</c:v>
                </c:pt>
                <c:pt idx="10">
                  <c:v>H1 - 2016</c:v>
                </c:pt>
                <c:pt idx="11">
                  <c:v>H2 - 2016</c:v>
                </c:pt>
                <c:pt idx="12">
                  <c:v>H1 - 2017</c:v>
                </c:pt>
                <c:pt idx="13">
                  <c:v>H2 - 2017</c:v>
                </c:pt>
                <c:pt idx="14">
                  <c:v>H1 - 2018</c:v>
                </c:pt>
                <c:pt idx="15">
                  <c:v>H2 - 2018</c:v>
                </c:pt>
                <c:pt idx="16">
                  <c:v>H1 - 2019</c:v>
                </c:pt>
                <c:pt idx="17">
                  <c:v>H2 - 2019</c:v>
                </c:pt>
                <c:pt idx="18">
                  <c:v>H1 - 2020</c:v>
                </c:pt>
                <c:pt idx="19">
                  <c:v>H2 - 2020</c:v>
                </c:pt>
                <c:pt idx="20">
                  <c:v>H1 - 2021</c:v>
                </c:pt>
                <c:pt idx="21">
                  <c:v>H2 - 2021</c:v>
                </c:pt>
                <c:pt idx="22">
                  <c:v>H1 - 2022</c:v>
                </c:pt>
              </c:strCache>
            </c:strRef>
          </c:cat>
          <c:val>
            <c:numRef>
              <c:f>index!$B$5:$AL$5</c:f>
              <c:numCache>
                <c:formatCode>0.0</c:formatCode>
                <c:ptCount val="23"/>
                <c:pt idx="0">
                  <c:v>9.1194113592173522</c:v>
                </c:pt>
                <c:pt idx="1">
                  <c:v>5.951636278633023</c:v>
                </c:pt>
                <c:pt idx="2">
                  <c:v>0.29121416716227344</c:v>
                </c:pt>
                <c:pt idx="3">
                  <c:v>-0.84859517985683652</c:v>
                </c:pt>
                <c:pt idx="4">
                  <c:v>0.90282869285758949</c:v>
                </c:pt>
                <c:pt idx="5">
                  <c:v>5.4310282352005501</c:v>
                </c:pt>
                <c:pt idx="6">
                  <c:v>9.6419456267313919</c:v>
                </c:pt>
                <c:pt idx="7">
                  <c:v>7.4047954004775995</c:v>
                </c:pt>
                <c:pt idx="8">
                  <c:v>12.949139219825602</c:v>
                </c:pt>
                <c:pt idx="9">
                  <c:v>10.188422323063339</c:v>
                </c:pt>
                <c:pt idx="10">
                  <c:v>8.9250402869858672</c:v>
                </c:pt>
                <c:pt idx="11">
                  <c:v>9.5477468221276141</c:v>
                </c:pt>
                <c:pt idx="12">
                  <c:v>12.299641205177309</c:v>
                </c:pt>
                <c:pt idx="13">
                  <c:v>12.074712523136515</c:v>
                </c:pt>
                <c:pt idx="14">
                  <c:v>11.953270069471643</c:v>
                </c:pt>
                <c:pt idx="15">
                  <c:v>0.53764965183866664</c:v>
                </c:pt>
                <c:pt idx="16">
                  <c:v>3.4607461663181347</c:v>
                </c:pt>
                <c:pt idx="17">
                  <c:v>0.58668730041378225</c:v>
                </c:pt>
                <c:pt idx="18">
                  <c:v>-11.900604462107744</c:v>
                </c:pt>
                <c:pt idx="19">
                  <c:v>-6.3984231184029277</c:v>
                </c:pt>
                <c:pt idx="20">
                  <c:v>0.10478738769359097</c:v>
                </c:pt>
                <c:pt idx="21">
                  <c:v>2.3093986206283361</c:v>
                </c:pt>
                <c:pt idx="22">
                  <c:v>-0.64431401877951089</c:v>
                </c:pt>
              </c:numCache>
            </c:numRef>
          </c:val>
          <c:smooth val="0"/>
          <c:extLst>
            <c:ext xmlns:c16="http://schemas.microsoft.com/office/drawing/2014/chart" uri="{C3380CC4-5D6E-409C-BE32-E72D297353CC}">
              <c16:uniqueId val="{00000001-EEA4-47DC-A668-FA61057D20B6}"/>
            </c:ext>
          </c:extLst>
        </c:ser>
        <c:ser>
          <c:idx val="2"/>
          <c:order val="2"/>
          <c:tx>
            <c:strRef>
              <c:f>index!$A$6</c:f>
              <c:strCache>
                <c:ptCount val="1"/>
                <c:pt idx="0">
                  <c:v>Global</c:v>
                </c:pt>
              </c:strCache>
            </c:strRef>
          </c:tx>
          <c:spPr>
            <a:ln w="28575" cap="rnd">
              <a:solidFill>
                <a:schemeClr val="accent3"/>
              </a:solidFill>
              <a:round/>
            </a:ln>
            <a:effectLst/>
          </c:spPr>
          <c:marker>
            <c:symbol val="none"/>
          </c:marker>
          <c:cat>
            <c:strRef>
              <c:f>index!$B$3:$AL$3</c:f>
              <c:strCache>
                <c:ptCount val="23"/>
                <c:pt idx="0">
                  <c:v>H1 - 2011</c:v>
                </c:pt>
                <c:pt idx="1">
                  <c:v>H2 - 2011</c:v>
                </c:pt>
                <c:pt idx="2">
                  <c:v>H1 - 2012</c:v>
                </c:pt>
                <c:pt idx="3">
                  <c:v>H2 - 2012</c:v>
                </c:pt>
                <c:pt idx="4">
                  <c:v>H1 - 2013</c:v>
                </c:pt>
                <c:pt idx="5">
                  <c:v>H2 - 2013</c:v>
                </c:pt>
                <c:pt idx="6">
                  <c:v>H1 - 2014</c:v>
                </c:pt>
                <c:pt idx="7">
                  <c:v>H2 - 2014</c:v>
                </c:pt>
                <c:pt idx="8">
                  <c:v>H1 - 2015</c:v>
                </c:pt>
                <c:pt idx="9">
                  <c:v>H2 - 2015</c:v>
                </c:pt>
                <c:pt idx="10">
                  <c:v>H1 - 2016</c:v>
                </c:pt>
                <c:pt idx="11">
                  <c:v>H2 - 2016</c:v>
                </c:pt>
                <c:pt idx="12">
                  <c:v>H1 - 2017</c:v>
                </c:pt>
                <c:pt idx="13">
                  <c:v>H2 - 2017</c:v>
                </c:pt>
                <c:pt idx="14">
                  <c:v>H1 - 2018</c:v>
                </c:pt>
                <c:pt idx="15">
                  <c:v>H2 - 2018</c:v>
                </c:pt>
                <c:pt idx="16">
                  <c:v>H1 - 2019</c:v>
                </c:pt>
                <c:pt idx="17">
                  <c:v>H2 - 2019</c:v>
                </c:pt>
                <c:pt idx="18">
                  <c:v>H1 - 2020</c:v>
                </c:pt>
                <c:pt idx="19">
                  <c:v>H2 - 2020</c:v>
                </c:pt>
                <c:pt idx="20">
                  <c:v>H1 - 2021</c:v>
                </c:pt>
                <c:pt idx="21">
                  <c:v>H2 - 2021</c:v>
                </c:pt>
                <c:pt idx="22">
                  <c:v>H1 - 2022</c:v>
                </c:pt>
              </c:strCache>
            </c:strRef>
          </c:cat>
          <c:val>
            <c:numRef>
              <c:f>index!$B$6:$AL$6</c:f>
              <c:numCache>
                <c:formatCode>0.0</c:formatCode>
                <c:ptCount val="23"/>
                <c:pt idx="0">
                  <c:v>9.7105725572130694</c:v>
                </c:pt>
                <c:pt idx="1">
                  <c:v>8.3476540906784713</c:v>
                </c:pt>
                <c:pt idx="2">
                  <c:v>6.760204656507188</c:v>
                </c:pt>
                <c:pt idx="3">
                  <c:v>2.9041562183007308</c:v>
                </c:pt>
                <c:pt idx="4">
                  <c:v>5.8805311939630194</c:v>
                </c:pt>
                <c:pt idx="5">
                  <c:v>6.3557544615256738</c:v>
                </c:pt>
                <c:pt idx="6">
                  <c:v>8.8202214221941162</c:v>
                </c:pt>
                <c:pt idx="7">
                  <c:v>8.642386933972892</c:v>
                </c:pt>
                <c:pt idx="8">
                  <c:v>10.249596275286233</c:v>
                </c:pt>
                <c:pt idx="9">
                  <c:v>7.294853314710771</c:v>
                </c:pt>
                <c:pt idx="10">
                  <c:v>8.1468335779801428</c:v>
                </c:pt>
                <c:pt idx="11">
                  <c:v>8.633218854563566</c:v>
                </c:pt>
                <c:pt idx="12">
                  <c:v>11.883236332595907</c:v>
                </c:pt>
                <c:pt idx="13">
                  <c:v>12.823660863301217</c:v>
                </c:pt>
                <c:pt idx="14">
                  <c:v>13.203667197222085</c:v>
                </c:pt>
                <c:pt idx="15">
                  <c:v>1.974602846069704</c:v>
                </c:pt>
                <c:pt idx="16">
                  <c:v>3.7184266119537774</c:v>
                </c:pt>
                <c:pt idx="17">
                  <c:v>3.3502461089534172</c:v>
                </c:pt>
                <c:pt idx="18">
                  <c:v>-9.4035585722014758</c:v>
                </c:pt>
                <c:pt idx="19">
                  <c:v>-3.5761680979699051</c:v>
                </c:pt>
                <c:pt idx="20">
                  <c:v>0.21887292556995064</c:v>
                </c:pt>
                <c:pt idx="21">
                  <c:v>1.2005402623224448</c:v>
                </c:pt>
                <c:pt idx="22">
                  <c:v>-0.56803177827934093</c:v>
                </c:pt>
              </c:numCache>
            </c:numRef>
          </c:val>
          <c:smooth val="0"/>
          <c:extLst>
            <c:ext xmlns:c16="http://schemas.microsoft.com/office/drawing/2014/chart" uri="{C3380CC4-5D6E-409C-BE32-E72D297353CC}">
              <c16:uniqueId val="{00000002-EEA4-47DC-A668-FA61057D20B6}"/>
            </c:ext>
          </c:extLst>
        </c:ser>
        <c:dLbls>
          <c:showLegendKey val="0"/>
          <c:showVal val="0"/>
          <c:showCatName val="0"/>
          <c:showSerName val="0"/>
          <c:showPercent val="0"/>
          <c:showBubbleSize val="0"/>
        </c:dLbls>
        <c:smooth val="0"/>
        <c:axId val="1792892496"/>
        <c:axId val="1619216544"/>
      </c:lineChart>
      <c:catAx>
        <c:axId val="179289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619216544"/>
        <c:crosses val="autoZero"/>
        <c:auto val="1"/>
        <c:lblAlgn val="ctr"/>
        <c:lblOffset val="100"/>
        <c:noMultiLvlLbl val="0"/>
      </c:catAx>
      <c:valAx>
        <c:axId val="16192165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9289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85792179006114"/>
          <c:y val="0.18405171472212747"/>
          <c:w val="0.43953753246141081"/>
          <c:h val="0.67376069338325117"/>
        </c:manualLayout>
      </c:layout>
      <c:doughnutChart>
        <c:varyColors val="1"/>
        <c:ser>
          <c:idx val="0"/>
          <c:order val="0"/>
          <c:tx>
            <c:strRef>
              <c:f>Sheet1!$B$2</c:f>
              <c:strCache>
                <c:ptCount val="1"/>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A160-4065-8081-0CCBF2CDC4A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A160-4065-8081-0CCBF2CDC4A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A160-4065-8081-0CCBF2CDC4A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6-A160-4065-8081-0CCBF2CDC4AC}"/>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Sheet1!$A$7:$A$9</c:f>
              <c:strCache>
                <c:ptCount val="3"/>
                <c:pt idx="0">
                  <c:v>Initial thinking and evaluation</c:v>
                </c:pt>
                <c:pt idx="1">
                  <c:v>Preparatory stage</c:v>
                </c:pt>
                <c:pt idx="2">
                  <c:v>Ready for submission</c:v>
                </c:pt>
              </c:strCache>
            </c:strRef>
          </c:cat>
          <c:val>
            <c:numRef>
              <c:f>Sheet1!$B$7:$B$9</c:f>
              <c:numCache>
                <c:formatCode>0</c:formatCode>
                <c:ptCount val="3"/>
                <c:pt idx="0">
                  <c:v>52</c:v>
                </c:pt>
                <c:pt idx="1">
                  <c:v>33.9</c:v>
                </c:pt>
                <c:pt idx="2">
                  <c:v>13.74</c:v>
                </c:pt>
              </c:numCache>
            </c:numRef>
          </c:val>
          <c:extLst>
            <c:ext xmlns:c16="http://schemas.microsoft.com/office/drawing/2014/chart" uri="{C3380CC4-5D6E-409C-BE32-E72D297353CC}">
              <c16:uniqueId val="{00000007-A160-4065-8081-0CCBF2CDC4AC}"/>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200"/>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85792179006114"/>
          <c:y val="0.18405171472212747"/>
          <c:w val="0.43953753246141081"/>
          <c:h val="0.67376069338325117"/>
        </c:manualLayout>
      </c:layout>
      <c:doughnutChart>
        <c:varyColors val="1"/>
        <c:ser>
          <c:idx val="0"/>
          <c:order val="0"/>
          <c:tx>
            <c:strRef>
              <c:f>Sheet1!$B$2</c:f>
              <c:strCache>
                <c:ptCount val="1"/>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707D-48FF-81DF-9CB4A5FB659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707D-48FF-81DF-9CB4A5FB659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707D-48FF-81DF-9CB4A5FB6598}"/>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6-707D-48FF-81DF-9CB4A5FB659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Sheet1!$A$7:$A$9</c:f>
              <c:strCache>
                <c:ptCount val="3"/>
                <c:pt idx="0">
                  <c:v>Σε στάδιο αρχικής σκέψης και αξιολόγησης</c:v>
                </c:pt>
                <c:pt idx="1">
                  <c:v>Σε στάδιο προετοιμασίας</c:v>
                </c:pt>
                <c:pt idx="2">
                  <c:v>Έτοιμα προς κατάθεση</c:v>
                </c:pt>
              </c:strCache>
            </c:strRef>
          </c:cat>
          <c:val>
            <c:numRef>
              <c:f>Sheet1!$B$7:$B$9</c:f>
              <c:numCache>
                <c:formatCode>0</c:formatCode>
                <c:ptCount val="3"/>
                <c:pt idx="0">
                  <c:v>58</c:v>
                </c:pt>
                <c:pt idx="1">
                  <c:v>28</c:v>
                </c:pt>
                <c:pt idx="2">
                  <c:v>14.31</c:v>
                </c:pt>
              </c:numCache>
            </c:numRef>
          </c:val>
          <c:extLst>
            <c:ext xmlns:c16="http://schemas.microsoft.com/office/drawing/2014/chart" uri="{C3380CC4-5D6E-409C-BE32-E72D297353CC}">
              <c16:uniqueId val="{00000007-707D-48FF-81DF-9CB4A5FB6598}"/>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53893288164123432"/>
          <c:y val="2.3521154117434693E-2"/>
          <c:w val="0.36984705957907793"/>
          <c:h val="0.882166980170574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l-GR"/>
        </a:p>
      </c:txPr>
    </c:legend>
    <c:plotVisOnly val="1"/>
    <c:dispBlanksAs val="gap"/>
    <c:showDLblsOverMax val="0"/>
  </c:chart>
  <c:spPr>
    <a:noFill/>
    <a:ln w="6350" cap="flat" cmpd="sng" algn="ctr">
      <a:noFill/>
      <a:prstDash val="solid"/>
      <a:miter lim="800000"/>
    </a:ln>
    <a:effectLst/>
  </c:spPr>
  <c:txPr>
    <a:bodyPr/>
    <a:lstStyle/>
    <a:p>
      <a:pPr>
        <a:defRPr sz="1200"/>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36414061727224E-2"/>
          <c:y val="0.10914408986571343"/>
          <c:w val="0.95219905672064742"/>
          <c:h val="0.67638083222203249"/>
        </c:manualLayout>
      </c:layout>
      <c:lineChart>
        <c:grouping val="standard"/>
        <c:varyColors val="0"/>
        <c:ser>
          <c:idx val="0"/>
          <c:order val="0"/>
          <c:tx>
            <c:strRef>
              <c:f>'Salary Increase'!$A$5</c:f>
              <c:strCache>
                <c:ptCount val="1"/>
                <c:pt idx="0">
                  <c:v>Vietnam</c:v>
                </c:pt>
              </c:strCache>
            </c:strRef>
          </c:tx>
          <c:spPr>
            <a:ln w="28575" cap="rnd">
              <a:solidFill>
                <a:schemeClr val="accent1"/>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Increase'!$B$5:$AX$5</c:f>
            </c:numRef>
          </c:val>
          <c:smooth val="0"/>
          <c:extLst>
            <c:ext xmlns:c16="http://schemas.microsoft.com/office/drawing/2014/chart" uri="{C3380CC4-5D6E-409C-BE32-E72D297353CC}">
              <c16:uniqueId val="{00000000-487A-4F1A-A1C3-AE144140D525}"/>
            </c:ext>
          </c:extLst>
        </c:ser>
        <c:ser>
          <c:idx val="1"/>
          <c:order val="1"/>
          <c:tx>
            <c:strRef>
              <c:f>'Salary Increase'!$A$6</c:f>
              <c:strCache>
                <c:ptCount val="1"/>
                <c:pt idx="0">
                  <c:v>United States of America</c:v>
                </c:pt>
              </c:strCache>
            </c:strRef>
          </c:tx>
          <c:spPr>
            <a:ln w="28575" cap="rnd">
              <a:solidFill>
                <a:schemeClr val="accent2"/>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Increase'!$B$6:$AX$6</c:f>
            </c:numRef>
          </c:val>
          <c:smooth val="0"/>
          <c:extLst>
            <c:ext xmlns:c16="http://schemas.microsoft.com/office/drawing/2014/chart" uri="{C3380CC4-5D6E-409C-BE32-E72D297353CC}">
              <c16:uniqueId val="{00000001-487A-4F1A-A1C3-AE144140D525}"/>
            </c:ext>
          </c:extLst>
        </c:ser>
        <c:ser>
          <c:idx val="2"/>
          <c:order val="2"/>
          <c:tx>
            <c:strRef>
              <c:f>'Salary Increase'!$A$7</c:f>
              <c:strCache>
                <c:ptCount val="1"/>
                <c:pt idx="0">
                  <c:v>United Kingdom</c:v>
                </c:pt>
              </c:strCache>
            </c:strRef>
          </c:tx>
          <c:spPr>
            <a:ln w="28575" cap="rnd">
              <a:solidFill>
                <a:schemeClr val="accent3"/>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Increase'!$B$7:$AX$7</c:f>
            </c:numRef>
          </c:val>
          <c:smooth val="0"/>
          <c:extLst>
            <c:ext xmlns:c16="http://schemas.microsoft.com/office/drawing/2014/chart" uri="{C3380CC4-5D6E-409C-BE32-E72D297353CC}">
              <c16:uniqueId val="{00000002-487A-4F1A-A1C3-AE144140D525}"/>
            </c:ext>
          </c:extLst>
        </c:ser>
        <c:ser>
          <c:idx val="3"/>
          <c:order val="3"/>
          <c:tx>
            <c:strRef>
              <c:f>'Salary Increase'!$A$8</c:f>
              <c:strCache>
                <c:ptCount val="1"/>
                <c:pt idx="0">
                  <c:v>United Arab Emirates</c:v>
                </c:pt>
              </c:strCache>
            </c:strRef>
          </c:tx>
          <c:spPr>
            <a:ln w="28575" cap="rnd">
              <a:solidFill>
                <a:schemeClr val="accent4"/>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Increase'!$B$8:$AX$8</c:f>
            </c:numRef>
          </c:val>
          <c:smooth val="0"/>
          <c:extLst>
            <c:ext xmlns:c16="http://schemas.microsoft.com/office/drawing/2014/chart" uri="{C3380CC4-5D6E-409C-BE32-E72D297353CC}">
              <c16:uniqueId val="{00000003-487A-4F1A-A1C3-AE144140D525}"/>
            </c:ext>
          </c:extLst>
        </c:ser>
        <c:ser>
          <c:idx val="4"/>
          <c:order val="4"/>
          <c:tx>
            <c:strRef>
              <c:f>'Salary Increase'!$A$9</c:f>
              <c:strCache>
                <c:ptCount val="1"/>
                <c:pt idx="0">
                  <c:v>Turkey</c:v>
                </c:pt>
              </c:strCache>
            </c:strRef>
          </c:tx>
          <c:spPr>
            <a:ln w="28575" cap="rnd">
              <a:solidFill>
                <a:schemeClr val="accent5"/>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Increase'!$B$9:$AX$9</c:f>
            </c:numRef>
          </c:val>
          <c:smooth val="0"/>
          <c:extLst>
            <c:ext xmlns:c16="http://schemas.microsoft.com/office/drawing/2014/chart" uri="{C3380CC4-5D6E-409C-BE32-E72D297353CC}">
              <c16:uniqueId val="{00000004-487A-4F1A-A1C3-AE144140D525}"/>
            </c:ext>
          </c:extLst>
        </c:ser>
        <c:ser>
          <c:idx val="5"/>
          <c:order val="5"/>
          <c:tx>
            <c:strRef>
              <c:f>'Salary Increase'!$A$10</c:f>
              <c:strCache>
                <c:ptCount val="1"/>
                <c:pt idx="0">
                  <c:v>Travel, tourism &amp; leisure</c:v>
                </c:pt>
              </c:strCache>
            </c:strRef>
          </c:tx>
          <c:spPr>
            <a:ln w="28575" cap="rnd">
              <a:solidFill>
                <a:schemeClr val="accent6"/>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Increase'!$B$10:$AX$10</c:f>
            </c:numRef>
          </c:val>
          <c:smooth val="0"/>
          <c:extLst>
            <c:ext xmlns:c16="http://schemas.microsoft.com/office/drawing/2014/chart" uri="{C3380CC4-5D6E-409C-BE32-E72D297353CC}">
              <c16:uniqueId val="{00000005-487A-4F1A-A1C3-AE144140D525}"/>
            </c:ext>
          </c:extLst>
        </c:ser>
        <c:ser>
          <c:idx val="6"/>
          <c:order val="6"/>
          <c:tx>
            <c:strRef>
              <c:f>'Salary Increase'!$A$11</c:f>
              <c:strCache>
                <c:ptCount val="1"/>
                <c:pt idx="0">
                  <c:v>Transport</c:v>
                </c:pt>
              </c:strCache>
            </c:strRef>
          </c:tx>
          <c:spPr>
            <a:ln w="28575" cap="rnd">
              <a:solidFill>
                <a:schemeClr val="accent1">
                  <a:lumMod val="6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Increase'!$B$11:$AX$11</c:f>
            </c:numRef>
          </c:val>
          <c:smooth val="0"/>
          <c:extLst>
            <c:ext xmlns:c16="http://schemas.microsoft.com/office/drawing/2014/chart" uri="{C3380CC4-5D6E-409C-BE32-E72D297353CC}">
              <c16:uniqueId val="{00000006-487A-4F1A-A1C3-AE144140D525}"/>
            </c:ext>
          </c:extLst>
        </c:ser>
        <c:ser>
          <c:idx val="7"/>
          <c:order val="7"/>
          <c:tx>
            <c:strRef>
              <c:f>'Salary Increase'!$A$12</c:f>
              <c:strCache>
                <c:ptCount val="1"/>
                <c:pt idx="0">
                  <c:v>Thailand</c:v>
                </c:pt>
              </c:strCache>
            </c:strRef>
          </c:tx>
          <c:spPr>
            <a:ln w="28575" cap="rnd">
              <a:solidFill>
                <a:schemeClr val="accent2">
                  <a:lumMod val="6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Increase'!$B$12:$AX$12</c:f>
            </c:numRef>
          </c:val>
          <c:smooth val="0"/>
          <c:extLst>
            <c:ext xmlns:c16="http://schemas.microsoft.com/office/drawing/2014/chart" uri="{C3380CC4-5D6E-409C-BE32-E72D297353CC}">
              <c16:uniqueId val="{00000007-487A-4F1A-A1C3-AE144140D525}"/>
            </c:ext>
          </c:extLst>
        </c:ser>
        <c:ser>
          <c:idx val="8"/>
          <c:order val="8"/>
          <c:tx>
            <c:strRef>
              <c:f>'Salary Increase'!$A$13</c:f>
              <c:strCache>
                <c:ptCount val="1"/>
                <c:pt idx="0">
                  <c:v>Technology, media &amp; telecoms</c:v>
                </c:pt>
              </c:strCache>
            </c:strRef>
          </c:tx>
          <c:spPr>
            <a:ln w="28575" cap="rnd">
              <a:solidFill>
                <a:schemeClr val="accent3">
                  <a:lumMod val="6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Increase'!$B$13:$AX$13</c:f>
            </c:numRef>
          </c:val>
          <c:smooth val="0"/>
          <c:extLst>
            <c:ext xmlns:c16="http://schemas.microsoft.com/office/drawing/2014/chart" uri="{C3380CC4-5D6E-409C-BE32-E72D297353CC}">
              <c16:uniqueId val="{00000008-487A-4F1A-A1C3-AE144140D525}"/>
            </c:ext>
          </c:extLst>
        </c:ser>
        <c:ser>
          <c:idx val="9"/>
          <c:order val="9"/>
          <c:tx>
            <c:strRef>
              <c:f>'Salary Increase'!$A$14</c:f>
              <c:strCache>
                <c:ptCount val="1"/>
                <c:pt idx="0">
                  <c:v>Technology</c:v>
                </c:pt>
              </c:strCache>
            </c:strRef>
          </c:tx>
          <c:spPr>
            <a:ln w="28575" cap="rnd">
              <a:solidFill>
                <a:schemeClr val="accent4">
                  <a:lumMod val="6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Increase'!$B$14:$AX$14</c:f>
            </c:numRef>
          </c:val>
          <c:smooth val="0"/>
          <c:extLst>
            <c:ext xmlns:c16="http://schemas.microsoft.com/office/drawing/2014/chart" uri="{C3380CC4-5D6E-409C-BE32-E72D297353CC}">
              <c16:uniqueId val="{00000009-487A-4F1A-A1C3-AE144140D525}"/>
            </c:ext>
          </c:extLst>
        </c:ser>
        <c:ser>
          <c:idx val="10"/>
          <c:order val="10"/>
          <c:tx>
            <c:strRef>
              <c:f>'Salary Increase'!$A$15</c:f>
              <c:strCache>
                <c:ptCount val="1"/>
                <c:pt idx="0">
                  <c:v>Sweden</c:v>
                </c:pt>
              </c:strCache>
            </c:strRef>
          </c:tx>
          <c:spPr>
            <a:ln w="28575" cap="rnd">
              <a:solidFill>
                <a:schemeClr val="accent5">
                  <a:lumMod val="6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Increase'!$B$15:$AX$15</c:f>
            </c:numRef>
          </c:val>
          <c:smooth val="0"/>
          <c:extLst>
            <c:ext xmlns:c16="http://schemas.microsoft.com/office/drawing/2014/chart" uri="{C3380CC4-5D6E-409C-BE32-E72D297353CC}">
              <c16:uniqueId val="{0000000A-487A-4F1A-A1C3-AE144140D525}"/>
            </c:ext>
          </c:extLst>
        </c:ser>
        <c:ser>
          <c:idx val="11"/>
          <c:order val="11"/>
          <c:tx>
            <c:strRef>
              <c:f>'Salary Increase'!$A$16</c:f>
              <c:strCache>
                <c:ptCount val="1"/>
                <c:pt idx="0">
                  <c:v>Spain</c:v>
                </c:pt>
              </c:strCache>
            </c:strRef>
          </c:tx>
          <c:spPr>
            <a:ln w="28575" cap="rnd">
              <a:solidFill>
                <a:schemeClr val="accent6">
                  <a:lumMod val="6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Increase'!$B$16:$AX$16</c:f>
            </c:numRef>
          </c:val>
          <c:smooth val="0"/>
          <c:extLst>
            <c:ext xmlns:c16="http://schemas.microsoft.com/office/drawing/2014/chart" uri="{C3380CC4-5D6E-409C-BE32-E72D297353CC}">
              <c16:uniqueId val="{0000000B-487A-4F1A-A1C3-AE144140D525}"/>
            </c:ext>
          </c:extLst>
        </c:ser>
        <c:ser>
          <c:idx val="12"/>
          <c:order val="12"/>
          <c:tx>
            <c:strRef>
              <c:f>'Salary Increase'!$A$17</c:f>
              <c:strCache>
                <c:ptCount val="1"/>
                <c:pt idx="0">
                  <c:v>Southern Europe</c:v>
                </c:pt>
              </c:strCache>
            </c:strRef>
          </c:tx>
          <c:spPr>
            <a:ln w="28575" cap="rnd">
              <a:solidFill>
                <a:schemeClr val="accent1">
                  <a:lumMod val="80000"/>
                  <a:lumOff val="2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Increase'!$B$17:$AX$17</c:f>
            </c:numRef>
          </c:val>
          <c:smooth val="0"/>
          <c:extLst>
            <c:ext xmlns:c16="http://schemas.microsoft.com/office/drawing/2014/chart" uri="{C3380CC4-5D6E-409C-BE32-E72D297353CC}">
              <c16:uniqueId val="{0000000C-487A-4F1A-A1C3-AE144140D525}"/>
            </c:ext>
          </c:extLst>
        </c:ser>
        <c:ser>
          <c:idx val="13"/>
          <c:order val="13"/>
          <c:tx>
            <c:strRef>
              <c:f>'Salary Increase'!$A$18</c:f>
              <c:strCache>
                <c:ptCount val="1"/>
                <c:pt idx="0">
                  <c:v>South Korea</c:v>
                </c:pt>
              </c:strCache>
            </c:strRef>
          </c:tx>
          <c:spPr>
            <a:ln w="28575" cap="rnd">
              <a:solidFill>
                <a:schemeClr val="accent2">
                  <a:lumMod val="80000"/>
                  <a:lumOff val="2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Increase'!$B$18:$AX$18</c:f>
            </c:numRef>
          </c:val>
          <c:smooth val="0"/>
          <c:extLst>
            <c:ext xmlns:c16="http://schemas.microsoft.com/office/drawing/2014/chart" uri="{C3380CC4-5D6E-409C-BE32-E72D297353CC}">
              <c16:uniqueId val="{0000000D-487A-4F1A-A1C3-AE144140D525}"/>
            </c:ext>
          </c:extLst>
        </c:ser>
        <c:ser>
          <c:idx val="14"/>
          <c:order val="14"/>
          <c:tx>
            <c:strRef>
              <c:f>'Salary Increase'!$A$19</c:f>
              <c:strCache>
                <c:ptCount val="1"/>
                <c:pt idx="0">
                  <c:v>South Africa</c:v>
                </c:pt>
              </c:strCache>
            </c:strRef>
          </c:tx>
          <c:spPr>
            <a:ln w="28575" cap="rnd">
              <a:solidFill>
                <a:schemeClr val="accent3">
                  <a:lumMod val="80000"/>
                  <a:lumOff val="2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Increase'!$B$19:$AX$19</c:f>
            </c:numRef>
          </c:val>
          <c:smooth val="0"/>
          <c:extLst>
            <c:ext xmlns:c16="http://schemas.microsoft.com/office/drawing/2014/chart" uri="{C3380CC4-5D6E-409C-BE32-E72D297353CC}">
              <c16:uniqueId val="{0000000E-487A-4F1A-A1C3-AE144140D525}"/>
            </c:ext>
          </c:extLst>
        </c:ser>
        <c:ser>
          <c:idx val="15"/>
          <c:order val="15"/>
          <c:tx>
            <c:strRef>
              <c:f>'Salary Increase'!$A$20</c:f>
              <c:strCache>
                <c:ptCount val="1"/>
                <c:pt idx="0">
                  <c:v>Singapore</c:v>
                </c:pt>
              </c:strCache>
            </c:strRef>
          </c:tx>
          <c:spPr>
            <a:ln w="28575" cap="rnd">
              <a:solidFill>
                <a:schemeClr val="accent4">
                  <a:lumMod val="80000"/>
                  <a:lumOff val="2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Increase'!$B$20:$AX$20</c:f>
            </c:numRef>
          </c:val>
          <c:smooth val="0"/>
          <c:extLst>
            <c:ext xmlns:c16="http://schemas.microsoft.com/office/drawing/2014/chart" uri="{C3380CC4-5D6E-409C-BE32-E72D297353CC}">
              <c16:uniqueId val="{0000000F-487A-4F1A-A1C3-AE144140D525}"/>
            </c:ext>
          </c:extLst>
        </c:ser>
        <c:ser>
          <c:idx val="16"/>
          <c:order val="16"/>
          <c:tx>
            <c:strRef>
              <c:f>'Salary Increase'!$A$21</c:f>
              <c:strCache>
                <c:ptCount val="1"/>
                <c:pt idx="0">
                  <c:v>Russia</c:v>
                </c:pt>
              </c:strCache>
            </c:strRef>
          </c:tx>
          <c:spPr>
            <a:ln w="28575" cap="rnd">
              <a:solidFill>
                <a:schemeClr val="accent5">
                  <a:lumMod val="80000"/>
                  <a:lumOff val="2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Increase'!$B$21:$AX$21</c:f>
            </c:numRef>
          </c:val>
          <c:smooth val="0"/>
          <c:extLst>
            <c:ext xmlns:c16="http://schemas.microsoft.com/office/drawing/2014/chart" uri="{C3380CC4-5D6E-409C-BE32-E72D297353CC}">
              <c16:uniqueId val="{00000010-487A-4F1A-A1C3-AE144140D525}"/>
            </c:ext>
          </c:extLst>
        </c:ser>
        <c:ser>
          <c:idx val="17"/>
          <c:order val="17"/>
          <c:tx>
            <c:strRef>
              <c:f>'Salary Increase'!$A$22</c:f>
              <c:strCache>
                <c:ptCount val="1"/>
                <c:pt idx="0">
                  <c:v>Professional services</c:v>
                </c:pt>
              </c:strCache>
            </c:strRef>
          </c:tx>
          <c:spPr>
            <a:ln w="28575" cap="rnd">
              <a:solidFill>
                <a:schemeClr val="accent6">
                  <a:lumMod val="80000"/>
                  <a:lumOff val="2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Increase'!$B$22:$AX$22</c:f>
            </c:numRef>
          </c:val>
          <c:smooth val="0"/>
          <c:extLst>
            <c:ext xmlns:c16="http://schemas.microsoft.com/office/drawing/2014/chart" uri="{C3380CC4-5D6E-409C-BE32-E72D297353CC}">
              <c16:uniqueId val="{00000011-487A-4F1A-A1C3-AE144140D525}"/>
            </c:ext>
          </c:extLst>
        </c:ser>
        <c:ser>
          <c:idx val="18"/>
          <c:order val="18"/>
          <c:tx>
            <c:strRef>
              <c:f>'Salary Increase'!$A$23</c:f>
              <c:strCache>
                <c:ptCount val="1"/>
                <c:pt idx="0">
                  <c:v>Poland</c:v>
                </c:pt>
              </c:strCache>
            </c:strRef>
          </c:tx>
          <c:spPr>
            <a:ln w="28575" cap="rnd">
              <a:solidFill>
                <a:schemeClr val="accent1">
                  <a:lumMod val="8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Increase'!$B$23:$AX$23</c:f>
            </c:numRef>
          </c:val>
          <c:smooth val="0"/>
          <c:extLst>
            <c:ext xmlns:c16="http://schemas.microsoft.com/office/drawing/2014/chart" uri="{C3380CC4-5D6E-409C-BE32-E72D297353CC}">
              <c16:uniqueId val="{00000012-487A-4F1A-A1C3-AE144140D525}"/>
            </c:ext>
          </c:extLst>
        </c:ser>
        <c:ser>
          <c:idx val="19"/>
          <c:order val="19"/>
          <c:tx>
            <c:strRef>
              <c:f>'Salary Increase'!$A$24</c:f>
              <c:strCache>
                <c:ptCount val="1"/>
                <c:pt idx="0">
                  <c:v>Philippines</c:v>
                </c:pt>
              </c:strCache>
            </c:strRef>
          </c:tx>
          <c:spPr>
            <a:ln w="28575" cap="rnd">
              <a:solidFill>
                <a:schemeClr val="accent2">
                  <a:lumMod val="8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Increase'!$B$24:$AX$24</c:f>
            </c:numRef>
          </c:val>
          <c:smooth val="0"/>
          <c:extLst>
            <c:ext xmlns:c16="http://schemas.microsoft.com/office/drawing/2014/chart" uri="{C3380CC4-5D6E-409C-BE32-E72D297353CC}">
              <c16:uniqueId val="{00000013-487A-4F1A-A1C3-AE144140D525}"/>
            </c:ext>
          </c:extLst>
        </c:ser>
        <c:ser>
          <c:idx val="20"/>
          <c:order val="20"/>
          <c:tx>
            <c:strRef>
              <c:f>'Salary Increase'!$A$25</c:f>
              <c:strCache>
                <c:ptCount val="1"/>
                <c:pt idx="0">
                  <c:v>Other business services</c:v>
                </c:pt>
              </c:strCache>
            </c:strRef>
          </c:tx>
          <c:spPr>
            <a:ln w="28575" cap="rnd">
              <a:solidFill>
                <a:schemeClr val="accent3">
                  <a:lumMod val="8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Increase'!$B$25:$AX$25</c:f>
            </c:numRef>
          </c:val>
          <c:smooth val="0"/>
          <c:extLst>
            <c:ext xmlns:c16="http://schemas.microsoft.com/office/drawing/2014/chart" uri="{C3380CC4-5D6E-409C-BE32-E72D297353CC}">
              <c16:uniqueId val="{00000014-487A-4F1A-A1C3-AE144140D525}"/>
            </c:ext>
          </c:extLst>
        </c:ser>
        <c:ser>
          <c:idx val="21"/>
          <c:order val="21"/>
          <c:tx>
            <c:strRef>
              <c:f>'Salary Increase'!$A$26</c:f>
              <c:strCache>
                <c:ptCount val="1"/>
                <c:pt idx="0">
                  <c:v>Other</c:v>
                </c:pt>
              </c:strCache>
            </c:strRef>
          </c:tx>
          <c:spPr>
            <a:ln w="28575" cap="rnd">
              <a:solidFill>
                <a:schemeClr val="accent4">
                  <a:lumMod val="8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Increase'!$B$26:$AX$26</c:f>
            </c:numRef>
          </c:val>
          <c:smooth val="0"/>
          <c:extLst>
            <c:ext xmlns:c16="http://schemas.microsoft.com/office/drawing/2014/chart" uri="{C3380CC4-5D6E-409C-BE32-E72D297353CC}">
              <c16:uniqueId val="{00000015-487A-4F1A-A1C3-AE144140D525}"/>
            </c:ext>
          </c:extLst>
        </c:ser>
        <c:ser>
          <c:idx val="22"/>
          <c:order val="22"/>
          <c:tx>
            <c:strRef>
              <c:f>'Salary Increase'!$A$27</c:f>
              <c:strCache>
                <c:ptCount val="1"/>
                <c:pt idx="0">
                  <c:v>Oil &amp; gas</c:v>
                </c:pt>
              </c:strCache>
            </c:strRef>
          </c:tx>
          <c:spPr>
            <a:ln w="28575" cap="rnd">
              <a:solidFill>
                <a:schemeClr val="accent5">
                  <a:lumMod val="8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Increase'!$B$27:$AX$27</c:f>
            </c:numRef>
          </c:val>
          <c:smooth val="0"/>
          <c:extLst>
            <c:ext xmlns:c16="http://schemas.microsoft.com/office/drawing/2014/chart" uri="{C3380CC4-5D6E-409C-BE32-E72D297353CC}">
              <c16:uniqueId val="{00000016-487A-4F1A-A1C3-AE144140D525}"/>
            </c:ext>
          </c:extLst>
        </c:ser>
        <c:ser>
          <c:idx val="23"/>
          <c:order val="23"/>
          <c:tx>
            <c:strRef>
              <c:f>'Salary Increase'!$A$28</c:f>
              <c:strCache>
                <c:ptCount val="1"/>
                <c:pt idx="0">
                  <c:v>North America</c:v>
                </c:pt>
              </c:strCache>
            </c:strRef>
          </c:tx>
          <c:spPr>
            <a:ln w="28575" cap="rnd">
              <a:solidFill>
                <a:schemeClr val="accent6">
                  <a:lumMod val="8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Increase'!$B$28:$AX$28</c:f>
            </c:numRef>
          </c:val>
          <c:smooth val="0"/>
          <c:extLst>
            <c:ext xmlns:c16="http://schemas.microsoft.com/office/drawing/2014/chart" uri="{C3380CC4-5D6E-409C-BE32-E72D297353CC}">
              <c16:uniqueId val="{00000017-487A-4F1A-A1C3-AE144140D525}"/>
            </c:ext>
          </c:extLst>
        </c:ser>
        <c:ser>
          <c:idx val="24"/>
          <c:order val="24"/>
          <c:tx>
            <c:strRef>
              <c:f>'Salary Increase'!$A$29</c:f>
              <c:strCache>
                <c:ptCount val="1"/>
                <c:pt idx="0">
                  <c:v>Nigeria</c:v>
                </c:pt>
              </c:strCache>
            </c:strRef>
          </c:tx>
          <c:spPr>
            <a:ln w="28575" cap="rnd">
              <a:solidFill>
                <a:schemeClr val="accent1">
                  <a:lumMod val="60000"/>
                  <a:lumOff val="4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Increase'!$B$29:$AX$29</c:f>
            </c:numRef>
          </c:val>
          <c:smooth val="0"/>
          <c:extLst>
            <c:ext xmlns:c16="http://schemas.microsoft.com/office/drawing/2014/chart" uri="{C3380CC4-5D6E-409C-BE32-E72D297353CC}">
              <c16:uniqueId val="{00000018-487A-4F1A-A1C3-AE144140D525}"/>
            </c:ext>
          </c:extLst>
        </c:ser>
        <c:ser>
          <c:idx val="25"/>
          <c:order val="25"/>
          <c:tx>
            <c:strRef>
              <c:f>'Salary Increase'!$A$30</c:f>
              <c:strCache>
                <c:ptCount val="1"/>
                <c:pt idx="0">
                  <c:v>Netherlands</c:v>
                </c:pt>
              </c:strCache>
            </c:strRef>
          </c:tx>
          <c:spPr>
            <a:ln w="28575" cap="rnd">
              <a:solidFill>
                <a:schemeClr val="accent2">
                  <a:lumMod val="60000"/>
                  <a:lumOff val="4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Increase'!$B$30:$AX$30</c:f>
            </c:numRef>
          </c:val>
          <c:smooth val="0"/>
          <c:extLst>
            <c:ext xmlns:c16="http://schemas.microsoft.com/office/drawing/2014/chart" uri="{C3380CC4-5D6E-409C-BE32-E72D297353CC}">
              <c16:uniqueId val="{00000019-487A-4F1A-A1C3-AE144140D525}"/>
            </c:ext>
          </c:extLst>
        </c:ser>
        <c:ser>
          <c:idx val="26"/>
          <c:order val="26"/>
          <c:tx>
            <c:strRef>
              <c:f>'Salary Increase'!$A$31</c:f>
              <c:strCache>
                <c:ptCount val="1"/>
                <c:pt idx="0">
                  <c:v>MINT</c:v>
                </c:pt>
              </c:strCache>
            </c:strRef>
          </c:tx>
          <c:spPr>
            <a:ln w="28575" cap="rnd">
              <a:solidFill>
                <a:schemeClr val="accent3">
                  <a:lumMod val="60000"/>
                  <a:lumOff val="4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Increase'!$B$31:$AX$31</c:f>
            </c:numRef>
          </c:val>
          <c:smooth val="0"/>
          <c:extLst>
            <c:ext xmlns:c16="http://schemas.microsoft.com/office/drawing/2014/chart" uri="{C3380CC4-5D6E-409C-BE32-E72D297353CC}">
              <c16:uniqueId val="{0000001A-487A-4F1A-A1C3-AE144140D525}"/>
            </c:ext>
          </c:extLst>
        </c:ser>
        <c:ser>
          <c:idx val="27"/>
          <c:order val="27"/>
          <c:tx>
            <c:strRef>
              <c:f>'Salary Increase'!$A$32</c:f>
              <c:strCache>
                <c:ptCount val="1"/>
                <c:pt idx="0">
                  <c:v>Mining &amp; quarrying</c:v>
                </c:pt>
              </c:strCache>
            </c:strRef>
          </c:tx>
          <c:spPr>
            <a:ln w="28575" cap="rnd">
              <a:solidFill>
                <a:schemeClr val="accent4">
                  <a:lumMod val="60000"/>
                  <a:lumOff val="4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Increase'!$B$32:$AX$32</c:f>
            </c:numRef>
          </c:val>
          <c:smooth val="0"/>
          <c:extLst>
            <c:ext xmlns:c16="http://schemas.microsoft.com/office/drawing/2014/chart" uri="{C3380CC4-5D6E-409C-BE32-E72D297353CC}">
              <c16:uniqueId val="{0000001B-487A-4F1A-A1C3-AE144140D525}"/>
            </c:ext>
          </c:extLst>
        </c:ser>
        <c:ser>
          <c:idx val="28"/>
          <c:order val="28"/>
          <c:tx>
            <c:strRef>
              <c:f>'Salary Increase'!$A$33</c:f>
              <c:strCache>
                <c:ptCount val="1"/>
                <c:pt idx="0">
                  <c:v>Mexico</c:v>
                </c:pt>
              </c:strCache>
            </c:strRef>
          </c:tx>
          <c:spPr>
            <a:ln w="28575" cap="rnd">
              <a:solidFill>
                <a:schemeClr val="accent5">
                  <a:lumMod val="60000"/>
                  <a:lumOff val="4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Increase'!$B$33:$AX$33</c:f>
            </c:numRef>
          </c:val>
          <c:smooth val="0"/>
          <c:extLst>
            <c:ext xmlns:c16="http://schemas.microsoft.com/office/drawing/2014/chart" uri="{C3380CC4-5D6E-409C-BE32-E72D297353CC}">
              <c16:uniqueId val="{0000001C-487A-4F1A-A1C3-AE144140D525}"/>
            </c:ext>
          </c:extLst>
        </c:ser>
        <c:ser>
          <c:idx val="29"/>
          <c:order val="29"/>
          <c:tx>
            <c:strRef>
              <c:f>'Salary Increase'!$A$34</c:f>
              <c:strCache>
                <c:ptCount val="1"/>
                <c:pt idx="0">
                  <c:v>Manufacturing</c:v>
                </c:pt>
              </c:strCache>
            </c:strRef>
          </c:tx>
          <c:spPr>
            <a:ln w="28575" cap="rnd">
              <a:solidFill>
                <a:schemeClr val="accent6">
                  <a:lumMod val="60000"/>
                  <a:lumOff val="4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Increase'!$B$34:$AX$34</c:f>
            </c:numRef>
          </c:val>
          <c:smooth val="0"/>
          <c:extLst>
            <c:ext xmlns:c16="http://schemas.microsoft.com/office/drawing/2014/chart" uri="{C3380CC4-5D6E-409C-BE32-E72D297353CC}">
              <c16:uniqueId val="{0000001D-487A-4F1A-A1C3-AE144140D525}"/>
            </c:ext>
          </c:extLst>
        </c:ser>
        <c:ser>
          <c:idx val="30"/>
          <c:order val="30"/>
          <c:tx>
            <c:strRef>
              <c:f>'Salary Increase'!$A$35</c:f>
              <c:strCache>
                <c:ptCount val="1"/>
                <c:pt idx="0">
                  <c:v>Malaysia</c:v>
                </c:pt>
              </c:strCache>
            </c:strRef>
          </c:tx>
          <c:spPr>
            <a:ln w="28575" cap="rnd">
              <a:solidFill>
                <a:schemeClr val="accent1">
                  <a:lumMod val="5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Increase'!$B$35:$AX$35</c:f>
            </c:numRef>
          </c:val>
          <c:smooth val="0"/>
          <c:extLst>
            <c:ext xmlns:c16="http://schemas.microsoft.com/office/drawing/2014/chart" uri="{C3380CC4-5D6E-409C-BE32-E72D297353CC}">
              <c16:uniqueId val="{0000001E-487A-4F1A-A1C3-AE144140D525}"/>
            </c:ext>
          </c:extLst>
        </c:ser>
        <c:ser>
          <c:idx val="31"/>
          <c:order val="31"/>
          <c:tx>
            <c:strRef>
              <c:f>'Salary Increase'!$A$36</c:f>
              <c:strCache>
                <c:ptCount val="1"/>
                <c:pt idx="0">
                  <c:v>Life sciences</c:v>
                </c:pt>
              </c:strCache>
            </c:strRef>
          </c:tx>
          <c:spPr>
            <a:ln w="28575" cap="rnd">
              <a:solidFill>
                <a:schemeClr val="accent2">
                  <a:lumMod val="5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Increase'!$B$36:$AX$36</c:f>
            </c:numRef>
          </c:val>
          <c:smooth val="0"/>
          <c:extLst>
            <c:ext xmlns:c16="http://schemas.microsoft.com/office/drawing/2014/chart" uri="{C3380CC4-5D6E-409C-BE32-E72D297353CC}">
              <c16:uniqueId val="{0000001F-487A-4F1A-A1C3-AE144140D525}"/>
            </c:ext>
          </c:extLst>
        </c:ser>
        <c:ser>
          <c:idx val="32"/>
          <c:order val="32"/>
          <c:tx>
            <c:strRef>
              <c:f>'Salary Increase'!$A$37</c:f>
              <c:strCache>
                <c:ptCount val="1"/>
                <c:pt idx="0">
                  <c:v>Latin America</c:v>
                </c:pt>
              </c:strCache>
            </c:strRef>
          </c:tx>
          <c:spPr>
            <a:ln w="28575" cap="rnd">
              <a:solidFill>
                <a:schemeClr val="accent3">
                  <a:lumMod val="5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Increase'!$B$37:$AX$37</c:f>
            </c:numRef>
          </c:val>
          <c:smooth val="0"/>
          <c:extLst>
            <c:ext xmlns:c16="http://schemas.microsoft.com/office/drawing/2014/chart" uri="{C3380CC4-5D6E-409C-BE32-E72D297353CC}">
              <c16:uniqueId val="{00000020-487A-4F1A-A1C3-AE144140D525}"/>
            </c:ext>
          </c:extLst>
        </c:ser>
        <c:ser>
          <c:idx val="33"/>
          <c:order val="33"/>
          <c:tx>
            <c:strRef>
              <c:f>'Salary Increase'!$A$38</c:f>
              <c:strCache>
                <c:ptCount val="1"/>
                <c:pt idx="0">
                  <c:v>Japan</c:v>
                </c:pt>
              </c:strCache>
            </c:strRef>
          </c:tx>
          <c:spPr>
            <a:ln w="28575" cap="rnd">
              <a:solidFill>
                <a:schemeClr val="accent4">
                  <a:lumMod val="5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Increase'!$B$38:$AX$38</c:f>
            </c:numRef>
          </c:val>
          <c:smooth val="0"/>
          <c:extLst>
            <c:ext xmlns:c16="http://schemas.microsoft.com/office/drawing/2014/chart" uri="{C3380CC4-5D6E-409C-BE32-E72D297353CC}">
              <c16:uniqueId val="{00000021-487A-4F1A-A1C3-AE144140D525}"/>
            </c:ext>
          </c:extLst>
        </c:ser>
        <c:ser>
          <c:idx val="34"/>
          <c:order val="34"/>
          <c:tx>
            <c:strRef>
              <c:f>'Salary Increase'!$A$39</c:f>
              <c:strCache>
                <c:ptCount val="1"/>
                <c:pt idx="0">
                  <c:v>Italy</c:v>
                </c:pt>
              </c:strCache>
            </c:strRef>
          </c:tx>
          <c:spPr>
            <a:ln w="28575" cap="rnd">
              <a:solidFill>
                <a:schemeClr val="accent5">
                  <a:lumMod val="5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Increase'!$B$39:$AX$39</c:f>
            </c:numRef>
          </c:val>
          <c:smooth val="0"/>
          <c:extLst>
            <c:ext xmlns:c16="http://schemas.microsoft.com/office/drawing/2014/chart" uri="{C3380CC4-5D6E-409C-BE32-E72D297353CC}">
              <c16:uniqueId val="{00000022-487A-4F1A-A1C3-AE144140D525}"/>
            </c:ext>
          </c:extLst>
        </c:ser>
        <c:ser>
          <c:idx val="35"/>
          <c:order val="35"/>
          <c:tx>
            <c:strRef>
              <c:f>'Salary Increase'!$A$40</c:f>
              <c:strCache>
                <c:ptCount val="1"/>
                <c:pt idx="0">
                  <c:v>Ireland</c:v>
                </c:pt>
              </c:strCache>
            </c:strRef>
          </c:tx>
          <c:spPr>
            <a:ln w="28575" cap="rnd">
              <a:solidFill>
                <a:schemeClr val="accent6">
                  <a:lumMod val="5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Increase'!$B$40:$AX$40</c:f>
            </c:numRef>
          </c:val>
          <c:smooth val="0"/>
          <c:extLst>
            <c:ext xmlns:c16="http://schemas.microsoft.com/office/drawing/2014/chart" uri="{C3380CC4-5D6E-409C-BE32-E72D297353CC}">
              <c16:uniqueId val="{00000023-487A-4F1A-A1C3-AE144140D525}"/>
            </c:ext>
          </c:extLst>
        </c:ser>
        <c:ser>
          <c:idx val="36"/>
          <c:order val="36"/>
          <c:tx>
            <c:strRef>
              <c:f>'Salary Increase'!$A$41</c:f>
              <c:strCache>
                <c:ptCount val="1"/>
                <c:pt idx="0">
                  <c:v>Indonesia</c:v>
                </c:pt>
              </c:strCache>
            </c:strRef>
          </c:tx>
          <c:spPr>
            <a:ln w="28575" cap="rnd">
              <a:solidFill>
                <a:schemeClr val="accent1">
                  <a:lumMod val="70000"/>
                  <a:lumOff val="3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Increase'!$B$41:$AX$41</c:f>
            </c:numRef>
          </c:val>
          <c:smooth val="0"/>
          <c:extLst>
            <c:ext xmlns:c16="http://schemas.microsoft.com/office/drawing/2014/chart" uri="{C3380CC4-5D6E-409C-BE32-E72D297353CC}">
              <c16:uniqueId val="{00000024-487A-4F1A-A1C3-AE144140D525}"/>
            </c:ext>
          </c:extLst>
        </c:ser>
        <c:ser>
          <c:idx val="37"/>
          <c:order val="37"/>
          <c:tx>
            <c:strRef>
              <c:f>'Salary Increase'!$A$42</c:f>
              <c:strCache>
                <c:ptCount val="1"/>
                <c:pt idx="0">
                  <c:v>India</c:v>
                </c:pt>
              </c:strCache>
            </c:strRef>
          </c:tx>
          <c:spPr>
            <a:ln w="28575" cap="rnd">
              <a:solidFill>
                <a:schemeClr val="accent2">
                  <a:lumMod val="70000"/>
                  <a:lumOff val="3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Increase'!$B$42:$AX$42</c:f>
            </c:numRef>
          </c:val>
          <c:smooth val="0"/>
          <c:extLst>
            <c:ext xmlns:c16="http://schemas.microsoft.com/office/drawing/2014/chart" uri="{C3380CC4-5D6E-409C-BE32-E72D297353CC}">
              <c16:uniqueId val="{00000025-487A-4F1A-A1C3-AE144140D525}"/>
            </c:ext>
          </c:extLst>
        </c:ser>
        <c:ser>
          <c:idx val="38"/>
          <c:order val="38"/>
          <c:tx>
            <c:strRef>
              <c:f>'Salary Increase'!$A$43</c:f>
              <c:strCache>
                <c:ptCount val="1"/>
                <c:pt idx="0">
                  <c:v>Healthcare</c:v>
                </c:pt>
              </c:strCache>
            </c:strRef>
          </c:tx>
          <c:spPr>
            <a:ln w="28575" cap="rnd">
              <a:solidFill>
                <a:schemeClr val="accent3">
                  <a:lumMod val="70000"/>
                  <a:lumOff val="3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Increase'!$B$43:$AX$43</c:f>
            </c:numRef>
          </c:val>
          <c:smooth val="0"/>
          <c:extLst>
            <c:ext xmlns:c16="http://schemas.microsoft.com/office/drawing/2014/chart" uri="{C3380CC4-5D6E-409C-BE32-E72D297353CC}">
              <c16:uniqueId val="{00000026-487A-4F1A-A1C3-AE144140D525}"/>
            </c:ext>
          </c:extLst>
        </c:ser>
        <c:ser>
          <c:idx val="39"/>
          <c:order val="39"/>
          <c:tx>
            <c:strRef>
              <c:f>'Salary Increase'!$A$44</c:f>
              <c:strCache>
                <c:ptCount val="1"/>
                <c:pt idx="0">
                  <c:v>Greece</c:v>
                </c:pt>
              </c:strCache>
            </c:strRef>
          </c:tx>
          <c:spPr>
            <a:ln w="28575" cap="rnd">
              <a:solidFill>
                <a:schemeClr val="accent1"/>
              </a:solidFill>
              <a:round/>
            </a:ln>
            <a:effectLst/>
          </c:spPr>
          <c:marker>
            <c:symbol val="none"/>
          </c:marker>
          <c:cat>
            <c:strRef>
              <c:f>'Salary Increase'!$B$4:$AX$4</c:f>
              <c:strCache>
                <c:ptCount val="23"/>
                <c:pt idx="0">
                  <c:v>H1 - 2022</c:v>
                </c:pt>
                <c:pt idx="1">
                  <c:v>H2 - 2021</c:v>
                </c:pt>
                <c:pt idx="2">
                  <c:v>H1 - 2021</c:v>
                </c:pt>
                <c:pt idx="3">
                  <c:v>H2 - 2020</c:v>
                </c:pt>
                <c:pt idx="4">
                  <c:v>H1 - 2020</c:v>
                </c:pt>
                <c:pt idx="5">
                  <c:v>H2 - 2019</c:v>
                </c:pt>
                <c:pt idx="6">
                  <c:v>H1 - 2019</c:v>
                </c:pt>
                <c:pt idx="7">
                  <c:v>H2 - 2018</c:v>
                </c:pt>
                <c:pt idx="8">
                  <c:v>H1 - 2018</c:v>
                </c:pt>
                <c:pt idx="9">
                  <c:v>H2 - 2017</c:v>
                </c:pt>
                <c:pt idx="10">
                  <c:v>H1 - 2017</c:v>
                </c:pt>
                <c:pt idx="11">
                  <c:v>H2 - 2016</c:v>
                </c:pt>
                <c:pt idx="12">
                  <c:v>H1 - 2016</c:v>
                </c:pt>
                <c:pt idx="13">
                  <c:v>H2 - 2015</c:v>
                </c:pt>
                <c:pt idx="14">
                  <c:v>H1 - 2015</c:v>
                </c:pt>
                <c:pt idx="15">
                  <c:v>H2 - 2014</c:v>
                </c:pt>
                <c:pt idx="16">
                  <c:v>H1 - 2014</c:v>
                </c:pt>
                <c:pt idx="17">
                  <c:v>H2 - 2013</c:v>
                </c:pt>
                <c:pt idx="18">
                  <c:v>H1 - 2013</c:v>
                </c:pt>
                <c:pt idx="19">
                  <c:v>H2 - 2012</c:v>
                </c:pt>
                <c:pt idx="20">
                  <c:v>H1 - 2012</c:v>
                </c:pt>
                <c:pt idx="21">
                  <c:v>H2 - 2011</c:v>
                </c:pt>
                <c:pt idx="22">
                  <c:v>H1 - 2011</c:v>
                </c:pt>
              </c:strCache>
            </c:strRef>
          </c:cat>
          <c:val>
            <c:numRef>
              <c:f>'Salary Increase'!$B$44:$AX$44</c:f>
              <c:numCache>
                <c:formatCode>0</c:formatCode>
                <c:ptCount val="23"/>
                <c:pt idx="0">
                  <c:v>42.718446601941842</c:v>
                </c:pt>
                <c:pt idx="1">
                  <c:v>34.615384615384599</c:v>
                </c:pt>
                <c:pt idx="2">
                  <c:v>26.923076923076849</c:v>
                </c:pt>
                <c:pt idx="3">
                  <c:v>23.999999999999943</c:v>
                </c:pt>
                <c:pt idx="4">
                  <c:v>9.6153846153846061</c:v>
                </c:pt>
                <c:pt idx="5">
                  <c:v>23.684210526315791</c:v>
                </c:pt>
                <c:pt idx="6">
                  <c:v>21.333333333333332</c:v>
                </c:pt>
                <c:pt idx="7">
                  <c:v>18.666666666666675</c:v>
                </c:pt>
                <c:pt idx="8">
                  <c:v>20</c:v>
                </c:pt>
                <c:pt idx="9">
                  <c:v>18</c:v>
                </c:pt>
                <c:pt idx="10">
                  <c:v>16</c:v>
                </c:pt>
                <c:pt idx="11">
                  <c:v>12</c:v>
                </c:pt>
                <c:pt idx="12">
                  <c:v>18</c:v>
                </c:pt>
                <c:pt idx="13">
                  <c:v>4</c:v>
                </c:pt>
                <c:pt idx="14">
                  <c:v>14.000000000000002</c:v>
                </c:pt>
                <c:pt idx="15">
                  <c:v>12</c:v>
                </c:pt>
                <c:pt idx="16">
                  <c:v>12</c:v>
                </c:pt>
                <c:pt idx="17">
                  <c:v>0</c:v>
                </c:pt>
                <c:pt idx="18">
                  <c:v>2</c:v>
                </c:pt>
                <c:pt idx="19">
                  <c:v>8</c:v>
                </c:pt>
                <c:pt idx="20">
                  <c:v>2</c:v>
                </c:pt>
                <c:pt idx="22">
                  <c:v>12</c:v>
                </c:pt>
              </c:numCache>
            </c:numRef>
          </c:val>
          <c:smooth val="0"/>
          <c:extLst>
            <c:ext xmlns:c16="http://schemas.microsoft.com/office/drawing/2014/chart" uri="{C3380CC4-5D6E-409C-BE32-E72D297353CC}">
              <c16:uniqueId val="{00000027-487A-4F1A-A1C3-AE144140D525}"/>
            </c:ext>
          </c:extLst>
        </c:ser>
        <c:ser>
          <c:idx val="41"/>
          <c:order val="41"/>
          <c:tx>
            <c:strRef>
              <c:f>'Salary Increase'!$A$46</c:f>
              <c:strCache>
                <c:ptCount val="1"/>
                <c:pt idx="0">
                  <c:v>Germany</c:v>
                </c:pt>
              </c:strCache>
            </c:strRef>
          </c:tx>
          <c:spPr>
            <a:ln w="28575" cap="rnd">
              <a:solidFill>
                <a:schemeClr val="accent6">
                  <a:lumMod val="70000"/>
                  <a:lumOff val="3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Increase'!$B$46:$AX$46</c:f>
            </c:numRef>
          </c:val>
          <c:smooth val="0"/>
          <c:extLst>
            <c:ext xmlns:c16="http://schemas.microsoft.com/office/drawing/2014/chart" uri="{C3380CC4-5D6E-409C-BE32-E72D297353CC}">
              <c16:uniqueId val="{00000028-487A-4F1A-A1C3-AE144140D525}"/>
            </c:ext>
          </c:extLst>
        </c:ser>
        <c:ser>
          <c:idx val="42"/>
          <c:order val="42"/>
          <c:tx>
            <c:strRef>
              <c:f>'Salary Increase'!$A$47</c:f>
              <c:strCache>
                <c:ptCount val="1"/>
                <c:pt idx="0">
                  <c:v>G7</c:v>
                </c:pt>
              </c:strCache>
            </c:strRef>
          </c:tx>
          <c:spPr>
            <a:ln w="28575" cap="rnd">
              <a:solidFill>
                <a:schemeClr val="accent1">
                  <a:lumMod val="7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Increase'!$B$47:$AX$47</c:f>
            </c:numRef>
          </c:val>
          <c:smooth val="0"/>
          <c:extLst>
            <c:ext xmlns:c16="http://schemas.microsoft.com/office/drawing/2014/chart" uri="{C3380CC4-5D6E-409C-BE32-E72D297353CC}">
              <c16:uniqueId val="{00000029-487A-4F1A-A1C3-AE144140D525}"/>
            </c:ext>
          </c:extLst>
        </c:ser>
        <c:ser>
          <c:idx val="43"/>
          <c:order val="43"/>
          <c:tx>
            <c:strRef>
              <c:f>'Salary Increase'!$A$48</c:f>
              <c:strCache>
                <c:ptCount val="1"/>
                <c:pt idx="0">
                  <c:v>France</c:v>
                </c:pt>
              </c:strCache>
            </c:strRef>
          </c:tx>
          <c:spPr>
            <a:ln w="28575" cap="rnd">
              <a:solidFill>
                <a:schemeClr val="accent2">
                  <a:lumMod val="7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Increase'!$B$48:$AX$48</c:f>
            </c:numRef>
          </c:val>
          <c:smooth val="0"/>
          <c:extLst>
            <c:ext xmlns:c16="http://schemas.microsoft.com/office/drawing/2014/chart" uri="{C3380CC4-5D6E-409C-BE32-E72D297353CC}">
              <c16:uniqueId val="{0000002A-487A-4F1A-A1C3-AE144140D525}"/>
            </c:ext>
          </c:extLst>
        </c:ser>
        <c:ser>
          <c:idx val="44"/>
          <c:order val="44"/>
          <c:tx>
            <c:strRef>
              <c:f>'Salary Increase'!$A$49</c:f>
              <c:strCache>
                <c:ptCount val="1"/>
                <c:pt idx="0">
                  <c:v>Financial services</c:v>
                </c:pt>
              </c:strCache>
            </c:strRef>
          </c:tx>
          <c:spPr>
            <a:ln w="28575" cap="rnd">
              <a:solidFill>
                <a:schemeClr val="accent3">
                  <a:lumMod val="7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Increase'!$B$49:$AX$49</c:f>
            </c:numRef>
          </c:val>
          <c:smooth val="0"/>
          <c:extLst>
            <c:ext xmlns:c16="http://schemas.microsoft.com/office/drawing/2014/chart" uri="{C3380CC4-5D6E-409C-BE32-E72D297353CC}">
              <c16:uniqueId val="{0000002B-487A-4F1A-A1C3-AE144140D525}"/>
            </c:ext>
          </c:extLst>
        </c:ser>
        <c:ser>
          <c:idx val="45"/>
          <c:order val="45"/>
          <c:tx>
            <c:strRef>
              <c:f>'Salary Increase'!$A$50</c:f>
              <c:strCache>
                <c:ptCount val="1"/>
                <c:pt idx="0">
                  <c:v>Eurozone</c:v>
                </c:pt>
              </c:strCache>
            </c:strRef>
          </c:tx>
          <c:spPr>
            <a:ln w="28575" cap="rnd">
              <a:solidFill>
                <a:schemeClr val="accent4">
                  <a:lumMod val="7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Increase'!$B$50:$AX$50</c:f>
            </c:numRef>
          </c:val>
          <c:smooth val="0"/>
          <c:extLst>
            <c:ext xmlns:c16="http://schemas.microsoft.com/office/drawing/2014/chart" uri="{C3380CC4-5D6E-409C-BE32-E72D297353CC}">
              <c16:uniqueId val="{0000002C-487A-4F1A-A1C3-AE144140D525}"/>
            </c:ext>
          </c:extLst>
        </c:ser>
        <c:ser>
          <c:idx val="46"/>
          <c:order val="46"/>
          <c:tx>
            <c:strRef>
              <c:f>'Salary Increase'!$A$51</c:f>
              <c:strCache>
                <c:ptCount val="1"/>
                <c:pt idx="0">
                  <c:v>European Union</c:v>
                </c:pt>
              </c:strCache>
            </c:strRef>
          </c:tx>
          <c:spPr>
            <a:ln w="28575" cap="rnd">
              <a:solidFill>
                <a:schemeClr val="accent3"/>
              </a:solidFill>
              <a:round/>
            </a:ln>
            <a:effectLst/>
          </c:spPr>
          <c:marker>
            <c:symbol val="none"/>
          </c:marker>
          <c:cat>
            <c:strRef>
              <c:f>'Salary Increase'!$B$4:$AX$4</c:f>
              <c:strCache>
                <c:ptCount val="23"/>
                <c:pt idx="0">
                  <c:v>H1 - 2022</c:v>
                </c:pt>
                <c:pt idx="1">
                  <c:v>H2 - 2021</c:v>
                </c:pt>
                <c:pt idx="2">
                  <c:v>H1 - 2021</c:v>
                </c:pt>
                <c:pt idx="3">
                  <c:v>H2 - 2020</c:v>
                </c:pt>
                <c:pt idx="4">
                  <c:v>H1 - 2020</c:v>
                </c:pt>
                <c:pt idx="5">
                  <c:v>H2 - 2019</c:v>
                </c:pt>
                <c:pt idx="6">
                  <c:v>H1 - 2019</c:v>
                </c:pt>
                <c:pt idx="7">
                  <c:v>H2 - 2018</c:v>
                </c:pt>
                <c:pt idx="8">
                  <c:v>H1 - 2018</c:v>
                </c:pt>
                <c:pt idx="9">
                  <c:v>H2 - 2017</c:v>
                </c:pt>
                <c:pt idx="10">
                  <c:v>H1 - 2017</c:v>
                </c:pt>
                <c:pt idx="11">
                  <c:v>H2 - 2016</c:v>
                </c:pt>
                <c:pt idx="12">
                  <c:v>H1 - 2016</c:v>
                </c:pt>
                <c:pt idx="13">
                  <c:v>H2 - 2015</c:v>
                </c:pt>
                <c:pt idx="14">
                  <c:v>H1 - 2015</c:v>
                </c:pt>
                <c:pt idx="15">
                  <c:v>H2 - 2014</c:v>
                </c:pt>
                <c:pt idx="16">
                  <c:v>H1 - 2014</c:v>
                </c:pt>
                <c:pt idx="17">
                  <c:v>H2 - 2013</c:v>
                </c:pt>
                <c:pt idx="18">
                  <c:v>H1 - 2013</c:v>
                </c:pt>
                <c:pt idx="19">
                  <c:v>H2 - 2012</c:v>
                </c:pt>
                <c:pt idx="20">
                  <c:v>H1 - 2012</c:v>
                </c:pt>
                <c:pt idx="21">
                  <c:v>H2 - 2011</c:v>
                </c:pt>
                <c:pt idx="22">
                  <c:v>H1 - 2011</c:v>
                </c:pt>
              </c:strCache>
            </c:strRef>
          </c:cat>
          <c:val>
            <c:numRef>
              <c:f>'Salary Increase'!$B$51:$AX$51</c:f>
              <c:numCache>
                <c:formatCode>0</c:formatCode>
                <c:ptCount val="23"/>
                <c:pt idx="0">
                  <c:v>73.814786121943911</c:v>
                </c:pt>
                <c:pt idx="1">
                  <c:v>77.140430831439716</c:v>
                </c:pt>
                <c:pt idx="2">
                  <c:v>75.610588394488559</c:v>
                </c:pt>
                <c:pt idx="3">
                  <c:v>60.29045806617787</c:v>
                </c:pt>
                <c:pt idx="4">
                  <c:v>57.53873326800678</c:v>
                </c:pt>
                <c:pt idx="5">
                  <c:v>73.086751922003529</c:v>
                </c:pt>
                <c:pt idx="6">
                  <c:v>75.503022479654732</c:v>
                </c:pt>
                <c:pt idx="7">
                  <c:v>73.1520229565797</c:v>
                </c:pt>
                <c:pt idx="8">
                  <c:v>68</c:v>
                </c:pt>
                <c:pt idx="9">
                  <c:v>74</c:v>
                </c:pt>
                <c:pt idx="10">
                  <c:v>77</c:v>
                </c:pt>
                <c:pt idx="11">
                  <c:v>68</c:v>
                </c:pt>
                <c:pt idx="12">
                  <c:v>61</c:v>
                </c:pt>
                <c:pt idx="13">
                  <c:v>72</c:v>
                </c:pt>
                <c:pt idx="14">
                  <c:v>70</c:v>
                </c:pt>
                <c:pt idx="15">
                  <c:v>65</c:v>
                </c:pt>
                <c:pt idx="16">
                  <c:v>68</c:v>
                </c:pt>
                <c:pt idx="17">
                  <c:v>62</c:v>
                </c:pt>
                <c:pt idx="18">
                  <c:v>55.000000000000007</c:v>
                </c:pt>
                <c:pt idx="19">
                  <c:v>62.3</c:v>
                </c:pt>
                <c:pt idx="20">
                  <c:v>53.5</c:v>
                </c:pt>
                <c:pt idx="22">
                  <c:v>50.3</c:v>
                </c:pt>
              </c:numCache>
            </c:numRef>
          </c:val>
          <c:smooth val="0"/>
          <c:extLst>
            <c:ext xmlns:c16="http://schemas.microsoft.com/office/drawing/2014/chart" uri="{C3380CC4-5D6E-409C-BE32-E72D297353CC}">
              <c16:uniqueId val="{0000002D-487A-4F1A-A1C3-AE144140D525}"/>
            </c:ext>
          </c:extLst>
        </c:ser>
        <c:ser>
          <c:idx val="47"/>
          <c:order val="47"/>
          <c:tx>
            <c:strRef>
              <c:f>'Salary Increase'!$A$52</c:f>
              <c:strCache>
                <c:ptCount val="1"/>
                <c:pt idx="0">
                  <c:v>Emerging APAC</c:v>
                </c:pt>
              </c:strCache>
            </c:strRef>
          </c:tx>
          <c:spPr>
            <a:ln w="28575" cap="rnd">
              <a:solidFill>
                <a:schemeClr val="accent6">
                  <a:lumMod val="7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Increase'!$B$52:$AX$52</c:f>
            </c:numRef>
          </c:val>
          <c:smooth val="0"/>
          <c:extLst>
            <c:ext xmlns:c16="http://schemas.microsoft.com/office/drawing/2014/chart" uri="{C3380CC4-5D6E-409C-BE32-E72D297353CC}">
              <c16:uniqueId val="{0000002E-487A-4F1A-A1C3-AE144140D525}"/>
            </c:ext>
          </c:extLst>
        </c:ser>
        <c:ser>
          <c:idx val="48"/>
          <c:order val="48"/>
          <c:tx>
            <c:strRef>
              <c:f>'Salary Increase'!$A$53</c:f>
              <c:strCache>
                <c:ptCount val="1"/>
                <c:pt idx="0">
                  <c:v>Electricity, gas &amp; water supply/utilities</c:v>
                </c:pt>
              </c:strCache>
            </c:strRef>
          </c:tx>
          <c:spPr>
            <a:ln w="28575" cap="rnd">
              <a:solidFill>
                <a:schemeClr val="accent1">
                  <a:lumMod val="50000"/>
                  <a:lumOff val="5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Increase'!$B$53:$AX$53</c:f>
            </c:numRef>
          </c:val>
          <c:smooth val="0"/>
          <c:extLst>
            <c:ext xmlns:c16="http://schemas.microsoft.com/office/drawing/2014/chart" uri="{C3380CC4-5D6E-409C-BE32-E72D297353CC}">
              <c16:uniqueId val="{0000002F-487A-4F1A-A1C3-AE144140D525}"/>
            </c:ext>
          </c:extLst>
        </c:ser>
        <c:ser>
          <c:idx val="49"/>
          <c:order val="49"/>
          <c:tx>
            <c:strRef>
              <c:f>'Salary Increase'!$A$54</c:f>
              <c:strCache>
                <c:ptCount val="1"/>
                <c:pt idx="0">
                  <c:v>Education &amp; social services, personal services</c:v>
                </c:pt>
              </c:strCache>
            </c:strRef>
          </c:tx>
          <c:spPr>
            <a:ln w="28575" cap="rnd">
              <a:solidFill>
                <a:schemeClr val="accent2">
                  <a:lumMod val="50000"/>
                  <a:lumOff val="5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Increase'!$B$54:$AX$54</c:f>
            </c:numRef>
          </c:val>
          <c:smooth val="0"/>
          <c:extLst>
            <c:ext xmlns:c16="http://schemas.microsoft.com/office/drawing/2014/chart" uri="{C3380CC4-5D6E-409C-BE32-E72D297353CC}">
              <c16:uniqueId val="{00000030-487A-4F1A-A1C3-AE144140D525}"/>
            </c:ext>
          </c:extLst>
        </c:ser>
        <c:ser>
          <c:idx val="50"/>
          <c:order val="50"/>
          <c:tx>
            <c:strRef>
              <c:f>'Salary Increase'!$A$55</c:f>
              <c:strCache>
                <c:ptCount val="1"/>
                <c:pt idx="0">
                  <c:v>Eastern Europe</c:v>
                </c:pt>
              </c:strCache>
            </c:strRef>
          </c:tx>
          <c:spPr>
            <a:ln w="28575" cap="rnd">
              <a:solidFill>
                <a:schemeClr val="accent3">
                  <a:lumMod val="50000"/>
                  <a:lumOff val="5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Increase'!$B$55:$AX$55</c:f>
            </c:numRef>
          </c:val>
          <c:smooth val="0"/>
          <c:extLst>
            <c:ext xmlns:c16="http://schemas.microsoft.com/office/drawing/2014/chart" uri="{C3380CC4-5D6E-409C-BE32-E72D297353CC}">
              <c16:uniqueId val="{00000031-487A-4F1A-A1C3-AE144140D525}"/>
            </c:ext>
          </c:extLst>
        </c:ser>
        <c:ser>
          <c:idx val="51"/>
          <c:order val="51"/>
          <c:tx>
            <c:strRef>
              <c:f>'Salary Increase'!$A$56</c:f>
              <c:strCache>
                <c:ptCount val="1"/>
                <c:pt idx="0">
                  <c:v>Developed APAC</c:v>
                </c:pt>
              </c:strCache>
            </c:strRef>
          </c:tx>
          <c:spPr>
            <a:ln w="28575" cap="rnd">
              <a:solidFill>
                <a:schemeClr val="accent4">
                  <a:lumMod val="50000"/>
                  <a:lumOff val="5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Increase'!$B$56:$AX$56</c:f>
            </c:numRef>
          </c:val>
          <c:smooth val="0"/>
          <c:extLst>
            <c:ext xmlns:c16="http://schemas.microsoft.com/office/drawing/2014/chart" uri="{C3380CC4-5D6E-409C-BE32-E72D297353CC}">
              <c16:uniqueId val="{00000032-487A-4F1A-A1C3-AE144140D525}"/>
            </c:ext>
          </c:extLst>
        </c:ser>
        <c:ser>
          <c:idx val="52"/>
          <c:order val="52"/>
          <c:tx>
            <c:strRef>
              <c:f>'Salary Increase'!$A$57</c:f>
              <c:strCache>
                <c:ptCount val="1"/>
                <c:pt idx="0">
                  <c:v>Consumer products (Food &amp; beverage, retail, logistics, automotive)</c:v>
                </c:pt>
              </c:strCache>
            </c:strRef>
          </c:tx>
          <c:spPr>
            <a:ln w="28575" cap="rnd">
              <a:solidFill>
                <a:schemeClr val="accent5">
                  <a:lumMod val="50000"/>
                  <a:lumOff val="5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Increase'!$B$57:$AX$57</c:f>
            </c:numRef>
          </c:val>
          <c:smooth val="0"/>
          <c:extLst>
            <c:ext xmlns:c16="http://schemas.microsoft.com/office/drawing/2014/chart" uri="{C3380CC4-5D6E-409C-BE32-E72D297353CC}">
              <c16:uniqueId val="{00000033-487A-4F1A-A1C3-AE144140D525}"/>
            </c:ext>
          </c:extLst>
        </c:ser>
        <c:ser>
          <c:idx val="53"/>
          <c:order val="53"/>
          <c:tx>
            <c:strRef>
              <c:f>'Salary Increase'!$A$58</c:f>
              <c:strCache>
                <c:ptCount val="1"/>
                <c:pt idx="0">
                  <c:v>Construction &amp; real estate</c:v>
                </c:pt>
              </c:strCache>
            </c:strRef>
          </c:tx>
          <c:spPr>
            <a:ln w="28575" cap="rnd">
              <a:solidFill>
                <a:schemeClr val="accent6">
                  <a:lumMod val="50000"/>
                  <a:lumOff val="5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Increase'!$B$58:$AX$58</c:f>
            </c:numRef>
          </c:val>
          <c:smooth val="0"/>
          <c:extLst>
            <c:ext xmlns:c16="http://schemas.microsoft.com/office/drawing/2014/chart" uri="{C3380CC4-5D6E-409C-BE32-E72D297353CC}">
              <c16:uniqueId val="{00000034-487A-4F1A-A1C3-AE144140D525}"/>
            </c:ext>
          </c:extLst>
        </c:ser>
        <c:ser>
          <c:idx val="54"/>
          <c:order val="54"/>
          <c:tx>
            <c:strRef>
              <c:f>'Salary Increase'!$A$59</c:f>
              <c:strCache>
                <c:ptCount val="1"/>
                <c:pt idx="0">
                  <c:v>China</c:v>
                </c:pt>
              </c:strCache>
            </c:strRef>
          </c:tx>
          <c:spPr>
            <a:ln w="28575" cap="rnd">
              <a:solidFill>
                <a:schemeClr val="accent1"/>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Increase'!$B$59:$AX$59</c:f>
            </c:numRef>
          </c:val>
          <c:smooth val="0"/>
          <c:extLst>
            <c:ext xmlns:c16="http://schemas.microsoft.com/office/drawing/2014/chart" uri="{C3380CC4-5D6E-409C-BE32-E72D297353CC}">
              <c16:uniqueId val="{00000035-487A-4F1A-A1C3-AE144140D525}"/>
            </c:ext>
          </c:extLst>
        </c:ser>
        <c:ser>
          <c:idx val="55"/>
          <c:order val="55"/>
          <c:tx>
            <c:strRef>
              <c:f>'Salary Increase'!$A$60</c:f>
              <c:strCache>
                <c:ptCount val="1"/>
                <c:pt idx="0">
                  <c:v>Canada</c:v>
                </c:pt>
              </c:strCache>
            </c:strRef>
          </c:tx>
          <c:spPr>
            <a:ln w="28575" cap="rnd">
              <a:solidFill>
                <a:schemeClr val="accent2"/>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Increase'!$B$60:$AX$60</c:f>
            </c:numRef>
          </c:val>
          <c:smooth val="0"/>
          <c:extLst>
            <c:ext xmlns:c16="http://schemas.microsoft.com/office/drawing/2014/chart" uri="{C3380CC4-5D6E-409C-BE32-E72D297353CC}">
              <c16:uniqueId val="{00000036-487A-4F1A-A1C3-AE144140D525}"/>
            </c:ext>
          </c:extLst>
        </c:ser>
        <c:ser>
          <c:idx val="56"/>
          <c:order val="56"/>
          <c:tx>
            <c:strRef>
              <c:f>'Salary Increase'!$A$61</c:f>
              <c:strCache>
                <c:ptCount val="1"/>
                <c:pt idx="0">
                  <c:v>BRIC</c:v>
                </c:pt>
              </c:strCache>
            </c:strRef>
          </c:tx>
          <c:spPr>
            <a:ln w="28575" cap="rnd">
              <a:solidFill>
                <a:schemeClr val="accent3"/>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Increase'!$B$61:$AX$61</c:f>
            </c:numRef>
          </c:val>
          <c:smooth val="0"/>
          <c:extLst>
            <c:ext xmlns:c16="http://schemas.microsoft.com/office/drawing/2014/chart" uri="{C3380CC4-5D6E-409C-BE32-E72D297353CC}">
              <c16:uniqueId val="{00000037-487A-4F1A-A1C3-AE144140D525}"/>
            </c:ext>
          </c:extLst>
        </c:ser>
        <c:ser>
          <c:idx val="57"/>
          <c:order val="57"/>
          <c:tx>
            <c:strRef>
              <c:f>'Salary Increase'!$A$62</c:f>
              <c:strCache>
                <c:ptCount val="1"/>
                <c:pt idx="0">
                  <c:v>Brazil</c:v>
                </c:pt>
              </c:strCache>
            </c:strRef>
          </c:tx>
          <c:spPr>
            <a:ln w="28575" cap="rnd">
              <a:solidFill>
                <a:schemeClr val="accent4"/>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Increase'!$B$62:$AX$62</c:f>
            </c:numRef>
          </c:val>
          <c:smooth val="0"/>
          <c:extLst>
            <c:ext xmlns:c16="http://schemas.microsoft.com/office/drawing/2014/chart" uri="{C3380CC4-5D6E-409C-BE32-E72D297353CC}">
              <c16:uniqueId val="{00000038-487A-4F1A-A1C3-AE144140D525}"/>
            </c:ext>
          </c:extLst>
        </c:ser>
        <c:ser>
          <c:idx val="58"/>
          <c:order val="58"/>
          <c:tx>
            <c:strRef>
              <c:f>'Salary Increase'!$A$63</c:f>
              <c:strCache>
                <c:ptCount val="1"/>
                <c:pt idx="0">
                  <c:v>Banking</c:v>
                </c:pt>
              </c:strCache>
            </c:strRef>
          </c:tx>
          <c:spPr>
            <a:ln w="28575" cap="rnd">
              <a:solidFill>
                <a:schemeClr val="accent5"/>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Increase'!$B$63:$AX$63</c:f>
            </c:numRef>
          </c:val>
          <c:smooth val="0"/>
          <c:extLst>
            <c:ext xmlns:c16="http://schemas.microsoft.com/office/drawing/2014/chart" uri="{C3380CC4-5D6E-409C-BE32-E72D297353CC}">
              <c16:uniqueId val="{00000039-487A-4F1A-A1C3-AE144140D525}"/>
            </c:ext>
          </c:extLst>
        </c:ser>
        <c:ser>
          <c:idx val="59"/>
          <c:order val="59"/>
          <c:tx>
            <c:strRef>
              <c:f>'Salary Increase'!$A$64</c:f>
              <c:strCache>
                <c:ptCount val="1"/>
                <c:pt idx="0">
                  <c:v>Australia</c:v>
                </c:pt>
              </c:strCache>
            </c:strRef>
          </c:tx>
          <c:spPr>
            <a:ln w="28575" cap="rnd">
              <a:solidFill>
                <a:schemeClr val="accent6"/>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Increase'!$B$64:$AX$64</c:f>
            </c:numRef>
          </c:val>
          <c:smooth val="0"/>
          <c:extLst>
            <c:ext xmlns:c16="http://schemas.microsoft.com/office/drawing/2014/chart" uri="{C3380CC4-5D6E-409C-BE32-E72D297353CC}">
              <c16:uniqueId val="{0000003A-487A-4F1A-A1C3-AE144140D525}"/>
            </c:ext>
          </c:extLst>
        </c:ser>
        <c:ser>
          <c:idx val="60"/>
          <c:order val="60"/>
          <c:tx>
            <c:strRef>
              <c:f>'Salary Increase'!$A$65</c:f>
              <c:strCache>
                <c:ptCount val="1"/>
                <c:pt idx="0">
                  <c:v>Asia Pacific</c:v>
                </c:pt>
              </c:strCache>
            </c:strRef>
          </c:tx>
          <c:spPr>
            <a:ln w="28575" cap="rnd">
              <a:solidFill>
                <a:schemeClr val="accent1">
                  <a:lumMod val="6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Increase'!$B$65:$AX$65</c:f>
            </c:numRef>
          </c:val>
          <c:smooth val="0"/>
          <c:extLst>
            <c:ext xmlns:c16="http://schemas.microsoft.com/office/drawing/2014/chart" uri="{C3380CC4-5D6E-409C-BE32-E72D297353CC}">
              <c16:uniqueId val="{0000003B-487A-4F1A-A1C3-AE144140D525}"/>
            </c:ext>
          </c:extLst>
        </c:ser>
        <c:ser>
          <c:idx val="61"/>
          <c:order val="61"/>
          <c:tx>
            <c:strRef>
              <c:f>'Salary Increase'!$A$66</c:f>
              <c:strCache>
                <c:ptCount val="1"/>
                <c:pt idx="0">
                  <c:v>ASEAN</c:v>
                </c:pt>
              </c:strCache>
            </c:strRef>
          </c:tx>
          <c:spPr>
            <a:ln w="28575" cap="rnd">
              <a:solidFill>
                <a:schemeClr val="accent2">
                  <a:lumMod val="6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Increase'!$B$66:$AX$66</c:f>
            </c:numRef>
          </c:val>
          <c:smooth val="0"/>
          <c:extLst>
            <c:ext xmlns:c16="http://schemas.microsoft.com/office/drawing/2014/chart" uri="{C3380CC4-5D6E-409C-BE32-E72D297353CC}">
              <c16:uniqueId val="{0000003C-487A-4F1A-A1C3-AE144140D525}"/>
            </c:ext>
          </c:extLst>
        </c:ser>
        <c:ser>
          <c:idx val="62"/>
          <c:order val="62"/>
          <c:tx>
            <c:strRef>
              <c:f>'Salary Increase'!$A$67</c:f>
              <c:strCache>
                <c:ptCount val="1"/>
                <c:pt idx="0">
                  <c:v>Armenia</c:v>
                </c:pt>
              </c:strCache>
            </c:strRef>
          </c:tx>
          <c:spPr>
            <a:ln w="28575" cap="rnd">
              <a:solidFill>
                <a:schemeClr val="accent3">
                  <a:lumMod val="6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Increase'!$B$67:$AX$67</c:f>
            </c:numRef>
          </c:val>
          <c:smooth val="0"/>
          <c:extLst>
            <c:ext xmlns:c16="http://schemas.microsoft.com/office/drawing/2014/chart" uri="{C3380CC4-5D6E-409C-BE32-E72D297353CC}">
              <c16:uniqueId val="{0000003D-487A-4F1A-A1C3-AE144140D525}"/>
            </c:ext>
          </c:extLst>
        </c:ser>
        <c:ser>
          <c:idx val="63"/>
          <c:order val="63"/>
          <c:tx>
            <c:strRef>
              <c:f>'Salary Increase'!$A$68</c:f>
              <c:strCache>
                <c:ptCount val="1"/>
                <c:pt idx="0">
                  <c:v>Argentina</c:v>
                </c:pt>
              </c:strCache>
            </c:strRef>
          </c:tx>
          <c:spPr>
            <a:ln w="28575" cap="rnd">
              <a:solidFill>
                <a:schemeClr val="accent4">
                  <a:lumMod val="6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Increase'!$B$68:$AX$68</c:f>
            </c:numRef>
          </c:val>
          <c:smooth val="0"/>
          <c:extLst>
            <c:ext xmlns:c16="http://schemas.microsoft.com/office/drawing/2014/chart" uri="{C3380CC4-5D6E-409C-BE32-E72D297353CC}">
              <c16:uniqueId val="{0000003E-487A-4F1A-A1C3-AE144140D525}"/>
            </c:ext>
          </c:extLst>
        </c:ser>
        <c:ser>
          <c:idx val="64"/>
          <c:order val="64"/>
          <c:tx>
            <c:strRef>
              <c:f>'Salary Increase'!$A$69</c:f>
              <c:strCache>
                <c:ptCount val="1"/>
                <c:pt idx="0">
                  <c:v>Agriculture, hunting, forestry and fishing</c:v>
                </c:pt>
              </c:strCache>
            </c:strRef>
          </c:tx>
          <c:spPr>
            <a:ln w="28575" cap="rnd">
              <a:solidFill>
                <a:schemeClr val="accent5">
                  <a:lumMod val="6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Increase'!$B$69:$AX$69</c:f>
            </c:numRef>
          </c:val>
          <c:smooth val="0"/>
          <c:extLst>
            <c:ext xmlns:c16="http://schemas.microsoft.com/office/drawing/2014/chart" uri="{C3380CC4-5D6E-409C-BE32-E72D297353CC}">
              <c16:uniqueId val="{0000003F-487A-4F1A-A1C3-AE144140D525}"/>
            </c:ext>
          </c:extLst>
        </c:ser>
        <c:ser>
          <c:idx val="65"/>
          <c:order val="65"/>
          <c:tx>
            <c:strRef>
              <c:f>'Salary Increase'!$A$70</c:f>
              <c:strCache>
                <c:ptCount val="1"/>
                <c:pt idx="0">
                  <c:v>Africa</c:v>
                </c:pt>
              </c:strCache>
            </c:strRef>
          </c:tx>
          <c:spPr>
            <a:ln w="28575" cap="rnd">
              <a:solidFill>
                <a:schemeClr val="accent6">
                  <a:lumMod val="60000"/>
                </a:schemeClr>
              </a:solidFill>
              <a:round/>
            </a:ln>
            <a:effectLst/>
          </c:spPr>
          <c:marker>
            <c:symbol val="none"/>
          </c:marker>
          <c:cat>
            <c:strRef>
              <c:f>'Salary Increase'!$B$4:$AX$4</c:f>
              <c:strCache>
                <c:ptCount val="49"/>
                <c:pt idx="0">
                  <c:v>H1 - 2022</c:v>
                </c:pt>
                <c:pt idx="1">
                  <c:v>H2 - 2021</c:v>
                </c:pt>
                <c:pt idx="2">
                  <c:v>H1 - 2021</c:v>
                </c:pt>
                <c:pt idx="3">
                  <c:v>H2 - 2020</c:v>
                </c:pt>
                <c:pt idx="4">
                  <c:v>H1 - 2020</c:v>
                </c:pt>
                <c:pt idx="5">
                  <c:v>H2 - 2019</c:v>
                </c:pt>
                <c:pt idx="6">
                  <c:v>H1 - 2019</c:v>
                </c:pt>
                <c:pt idx="7">
                  <c:v>H2 - 2018</c:v>
                </c:pt>
                <c:pt idx="8">
                  <c:v>H1 - 2018</c:v>
                </c:pt>
                <c:pt idx="9">
                  <c:v>Q1 - 2018</c:v>
                </c:pt>
                <c:pt idx="10">
                  <c:v>H2 - 2017</c:v>
                </c:pt>
                <c:pt idx="11">
                  <c:v>Q3 - 2017</c:v>
                </c:pt>
                <c:pt idx="12">
                  <c:v>H1 - 2017</c:v>
                </c:pt>
                <c:pt idx="13">
                  <c:v>Q1 - 2017</c:v>
                </c:pt>
                <c:pt idx="14">
                  <c:v>H2 - 2016</c:v>
                </c:pt>
                <c:pt idx="15">
                  <c:v>Q3 - 2016</c:v>
                </c:pt>
                <c:pt idx="16">
                  <c:v>H1 - 2016</c:v>
                </c:pt>
                <c:pt idx="17">
                  <c:v>Q1 - 2016</c:v>
                </c:pt>
                <c:pt idx="18">
                  <c:v>H2 - 2015</c:v>
                </c:pt>
                <c:pt idx="19">
                  <c:v>Q3 - 2015</c:v>
                </c:pt>
                <c:pt idx="20">
                  <c:v>H1 - 2015</c:v>
                </c:pt>
                <c:pt idx="21">
                  <c:v>Q1 - 2015</c:v>
                </c:pt>
                <c:pt idx="22">
                  <c:v>H2 - 2014</c:v>
                </c:pt>
                <c:pt idx="23">
                  <c:v>Q3 -2014</c:v>
                </c:pt>
                <c:pt idx="24">
                  <c:v>H1 - 2014</c:v>
                </c:pt>
                <c:pt idx="25">
                  <c:v>Q1 - 2014</c:v>
                </c:pt>
                <c:pt idx="26">
                  <c:v>H2 - 2013</c:v>
                </c:pt>
                <c:pt idx="27">
                  <c:v>Q3 - 2013</c:v>
                </c:pt>
                <c:pt idx="28">
                  <c:v>H1 - 2013</c:v>
                </c:pt>
                <c:pt idx="29">
                  <c:v>Q1 - 2013</c:v>
                </c:pt>
                <c:pt idx="30">
                  <c:v>H2 - 2012</c:v>
                </c:pt>
                <c:pt idx="31">
                  <c:v>Q3 - 2012</c:v>
                </c:pt>
                <c:pt idx="32">
                  <c:v>H1 - 2012</c:v>
                </c:pt>
                <c:pt idx="33">
                  <c:v>Q1 - 2012</c:v>
                </c:pt>
                <c:pt idx="34">
                  <c:v>H2 - 2011</c:v>
                </c:pt>
                <c:pt idx="35">
                  <c:v>Q3 - 2011</c:v>
                </c:pt>
                <c:pt idx="36">
                  <c:v>H1 - 2011</c:v>
                </c:pt>
                <c:pt idx="37">
                  <c:v>2022</c:v>
                </c:pt>
                <c:pt idx="38">
                  <c:v>2021</c:v>
                </c:pt>
                <c:pt idx="39">
                  <c:v>2020</c:v>
                </c:pt>
                <c:pt idx="40">
                  <c:v>2019</c:v>
                </c:pt>
                <c:pt idx="41">
                  <c:v>2018</c:v>
                </c:pt>
                <c:pt idx="42">
                  <c:v>2017</c:v>
                </c:pt>
                <c:pt idx="43">
                  <c:v>2016</c:v>
                </c:pt>
                <c:pt idx="44">
                  <c:v>2015</c:v>
                </c:pt>
                <c:pt idx="45">
                  <c:v>2014</c:v>
                </c:pt>
                <c:pt idx="46">
                  <c:v>2013</c:v>
                </c:pt>
                <c:pt idx="47">
                  <c:v>2012</c:v>
                </c:pt>
                <c:pt idx="48">
                  <c:v>2011</c:v>
                </c:pt>
              </c:strCache>
            </c:strRef>
          </c:cat>
          <c:val>
            <c:numRef>
              <c:f>'Salary Increase'!$B$70:$AX$70</c:f>
            </c:numRef>
          </c:val>
          <c:smooth val="0"/>
          <c:extLst>
            <c:ext xmlns:c16="http://schemas.microsoft.com/office/drawing/2014/chart" uri="{C3380CC4-5D6E-409C-BE32-E72D297353CC}">
              <c16:uniqueId val="{00000040-487A-4F1A-A1C3-AE144140D525}"/>
            </c:ext>
          </c:extLst>
        </c:ser>
        <c:dLbls>
          <c:showLegendKey val="0"/>
          <c:showVal val="0"/>
          <c:showCatName val="0"/>
          <c:showSerName val="0"/>
          <c:showPercent val="0"/>
          <c:showBubbleSize val="0"/>
        </c:dLbls>
        <c:smooth val="0"/>
        <c:axId val="1949355456"/>
        <c:axId val="1967294032"/>
        <c:extLst>
          <c:ext xmlns:c15="http://schemas.microsoft.com/office/drawing/2012/chart" uri="{02D57815-91ED-43cb-92C2-25804820EDAC}">
            <c15:filteredLineSeries>
              <c15:ser>
                <c:idx val="40"/>
                <c:order val="40"/>
                <c:tx>
                  <c:strRef>
                    <c:extLst>
                      <c:ext uri="{02D57815-91ED-43cb-92C2-25804820EDAC}">
                        <c15:formulaRef>
                          <c15:sqref>'Salary Increase'!$A$45</c15:sqref>
                        </c15:formulaRef>
                      </c:ext>
                    </c:extLst>
                    <c:strCache>
                      <c:ptCount val="1"/>
                      <c:pt idx="0">
                        <c:v>Global</c:v>
                      </c:pt>
                    </c:strCache>
                  </c:strRef>
                </c:tx>
                <c:spPr>
                  <a:ln w="28575" cap="rnd">
                    <a:solidFill>
                      <a:schemeClr val="accent5">
                        <a:lumMod val="70000"/>
                        <a:lumOff val="30000"/>
                      </a:schemeClr>
                    </a:solidFill>
                    <a:round/>
                  </a:ln>
                  <a:effectLst/>
                </c:spPr>
                <c:marker>
                  <c:symbol val="none"/>
                </c:marker>
                <c:cat>
                  <c:strRef>
                    <c:extLst>
                      <c:ext uri="{02D57815-91ED-43cb-92C2-25804820EDAC}">
                        <c15:formulaRef>
                          <c15:sqref>'Salary Increase'!$B$4:$AX$4</c15:sqref>
                        </c15:formulaRef>
                      </c:ext>
                    </c:extLst>
                    <c:strCache>
                      <c:ptCount val="23"/>
                      <c:pt idx="0">
                        <c:v>H1 - 2022</c:v>
                      </c:pt>
                      <c:pt idx="1">
                        <c:v>H2 - 2021</c:v>
                      </c:pt>
                      <c:pt idx="2">
                        <c:v>H1 - 2021</c:v>
                      </c:pt>
                      <c:pt idx="3">
                        <c:v>H2 - 2020</c:v>
                      </c:pt>
                      <c:pt idx="4">
                        <c:v>H1 - 2020</c:v>
                      </c:pt>
                      <c:pt idx="5">
                        <c:v>H2 - 2019</c:v>
                      </c:pt>
                      <c:pt idx="6">
                        <c:v>H1 - 2019</c:v>
                      </c:pt>
                      <c:pt idx="7">
                        <c:v>H2 - 2018</c:v>
                      </c:pt>
                      <c:pt idx="8">
                        <c:v>H1 - 2018</c:v>
                      </c:pt>
                      <c:pt idx="9">
                        <c:v>H2 - 2017</c:v>
                      </c:pt>
                      <c:pt idx="10">
                        <c:v>H1 - 2017</c:v>
                      </c:pt>
                      <c:pt idx="11">
                        <c:v>H2 - 2016</c:v>
                      </c:pt>
                      <c:pt idx="12">
                        <c:v>H1 - 2016</c:v>
                      </c:pt>
                      <c:pt idx="13">
                        <c:v>H2 - 2015</c:v>
                      </c:pt>
                      <c:pt idx="14">
                        <c:v>H1 - 2015</c:v>
                      </c:pt>
                      <c:pt idx="15">
                        <c:v>H2 - 2014</c:v>
                      </c:pt>
                      <c:pt idx="16">
                        <c:v>H1 - 2014</c:v>
                      </c:pt>
                      <c:pt idx="17">
                        <c:v>H2 - 2013</c:v>
                      </c:pt>
                      <c:pt idx="18">
                        <c:v>H1 - 2013</c:v>
                      </c:pt>
                      <c:pt idx="19">
                        <c:v>H2 - 2012</c:v>
                      </c:pt>
                      <c:pt idx="20">
                        <c:v>H1 - 2012</c:v>
                      </c:pt>
                      <c:pt idx="21">
                        <c:v>H2 - 2011</c:v>
                      </c:pt>
                      <c:pt idx="22">
                        <c:v>H1 - 2011</c:v>
                      </c:pt>
                    </c:strCache>
                  </c:strRef>
                </c:cat>
                <c:val>
                  <c:numRef>
                    <c:extLst>
                      <c:ext uri="{02D57815-91ED-43cb-92C2-25804820EDAC}">
                        <c15:formulaRef>
                          <c15:sqref>'Salary Increase'!$B$45:$AX$45</c15:sqref>
                        </c15:formulaRef>
                      </c:ext>
                    </c:extLst>
                    <c:numCache>
                      <c:formatCode>0</c:formatCode>
                      <c:ptCount val="23"/>
                      <c:pt idx="0">
                        <c:v>83.308141607566725</c:v>
                      </c:pt>
                      <c:pt idx="1">
                        <c:v>82.611920413106816</c:v>
                      </c:pt>
                      <c:pt idx="2">
                        <c:v>79.606806223574424</c:v>
                      </c:pt>
                      <c:pt idx="3">
                        <c:v>71.750954234287718</c:v>
                      </c:pt>
                      <c:pt idx="4">
                        <c:v>60.529752764008947</c:v>
                      </c:pt>
                      <c:pt idx="5">
                        <c:v>80.304465929142737</c:v>
                      </c:pt>
                      <c:pt idx="6">
                        <c:v>78.349912979947121</c:v>
                      </c:pt>
                      <c:pt idx="7">
                        <c:v>78.133301428809361</c:v>
                      </c:pt>
                      <c:pt idx="8">
                        <c:v>76</c:v>
                      </c:pt>
                      <c:pt idx="9">
                        <c:v>76</c:v>
                      </c:pt>
                      <c:pt idx="10">
                        <c:v>77</c:v>
                      </c:pt>
                      <c:pt idx="11">
                        <c:v>74</c:v>
                      </c:pt>
                      <c:pt idx="12">
                        <c:v>68</c:v>
                      </c:pt>
                      <c:pt idx="13">
                        <c:v>74</c:v>
                      </c:pt>
                      <c:pt idx="14">
                        <c:v>71</c:v>
                      </c:pt>
                      <c:pt idx="15">
                        <c:v>63</c:v>
                      </c:pt>
                      <c:pt idx="16">
                        <c:v>63</c:v>
                      </c:pt>
                      <c:pt idx="17">
                        <c:v>67</c:v>
                      </c:pt>
                      <c:pt idx="18">
                        <c:v>67</c:v>
                      </c:pt>
                      <c:pt idx="19">
                        <c:v>66.3</c:v>
                      </c:pt>
                      <c:pt idx="20">
                        <c:v>67.8</c:v>
                      </c:pt>
                      <c:pt idx="22">
                        <c:v>61.8</c:v>
                      </c:pt>
                    </c:numCache>
                  </c:numRef>
                </c:val>
                <c:smooth val="0"/>
                <c:extLst>
                  <c:ext xmlns:c16="http://schemas.microsoft.com/office/drawing/2014/chart" uri="{C3380CC4-5D6E-409C-BE32-E72D297353CC}">
                    <c16:uniqueId val="{00000041-487A-4F1A-A1C3-AE144140D525}"/>
                  </c:ext>
                </c:extLst>
              </c15:ser>
            </c15:filteredLineSeries>
          </c:ext>
        </c:extLst>
      </c:lineChart>
      <c:catAx>
        <c:axId val="194935545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67294032"/>
        <c:crosses val="autoZero"/>
        <c:auto val="1"/>
        <c:lblAlgn val="ctr"/>
        <c:lblOffset val="100"/>
        <c:noMultiLvlLbl val="0"/>
      </c:catAx>
      <c:valAx>
        <c:axId val="1967294032"/>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49355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24943032771692"/>
          <c:y val="2.9704234657901606E-3"/>
          <c:w val="0.53899827528772759"/>
          <c:h val="0.98609453164472627"/>
        </c:manualLayout>
      </c:layout>
      <c:barChart>
        <c:barDir val="bar"/>
        <c:grouping val="clustered"/>
        <c:varyColors val="0"/>
        <c:ser>
          <c:idx val="4"/>
          <c:order val="0"/>
          <c:tx>
            <c:strRef>
              <c:f>Sheet1!$B$1</c:f>
              <c:strCache>
                <c:ptCount val="1"/>
                <c:pt idx="0">
                  <c:v>2022</c:v>
                </c:pt>
              </c:strCache>
            </c:strRef>
          </c:tx>
          <c:spPr>
            <a:solidFill>
              <a:schemeClr val="accent3"/>
            </a:solidFill>
            <a:ln>
              <a:noFill/>
            </a:ln>
            <a:effectLst/>
          </c:spPr>
          <c:invertIfNegative val="0"/>
          <c:dLbls>
            <c:dLbl>
              <c:idx val="6"/>
              <c:tx>
                <c:rich>
                  <a:bodyPr/>
                  <a:lstStyle/>
                  <a:p>
                    <a:r>
                      <a:rPr lang="en-US" dirty="0"/>
                      <a:t>60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4DC-4DD3-BCDC-2C2553E8A10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Sheet1!$A$2:$A$14</c:f>
              <c:strCache>
                <c:ptCount val="13"/>
                <c:pt idx="0">
                  <c:v>Βελτιστοποίηση εσωτερικών/λειτουργικών διαδικασιών και ψηφιακό μετασχηματισμό</c:v>
                </c:pt>
                <c:pt idx="1">
                  <c:v>Προσπάθεια μείωσης κόστους</c:v>
                </c:pt>
                <c:pt idx="2">
                  <c:v>Επικέντρωση σε πρακτικές marketing και βελτίωσης αποτελεσματικότητας προσωπικού πωλήσεων</c:v>
                </c:pt>
                <c:pt idx="3">
                  <c:v>Ανάπτυξη της δραστηριότητας σε αγορές στο εσωτερικό</c:v>
                </c:pt>
                <c:pt idx="4">
                  <c:v>Επικέντρωση σε θέματα χρηματοδότησης (νέες πηγές ή αναδιάρθρωση)</c:v>
                </c:pt>
                <c:pt idx="5">
                  <c:v>Επένδυση σε εξειδικευμένο προσωπικό, ανάπτυξη/ προσέλκυση ταλέντου</c:v>
                </c:pt>
                <c:pt idx="6">
                  <c:v>Αξιοποίηση του Αναπτυξιακού Νόμου</c:v>
                </c:pt>
                <c:pt idx="7">
                  <c:v>Ανάπτυξη ή λανσάρισμα νέου προϊόντος/υπηρεσίας</c:v>
                </c:pt>
                <c:pt idx="8">
                  <c:v>Αξιοποίηση των πόρων του Ταμείου Ανάκαμψης</c:v>
                </c:pt>
                <c:pt idx="9">
                  <c:v>Ανάπτυξη της δραστηριότητας της επιχείρησης σε αγορές στο εξωτερικό</c:v>
                </c:pt>
                <c:pt idx="10">
                  <c:v>Συγχώνευση με άλλη εταιρεία ή απόκτηση άλλης εταιρείας ή νέες στρατηγικές συμμαχίες ή από κοινού δράσεις με άλλες επιχειρήσεις (JV)</c:v>
                </c:pt>
                <c:pt idx="11">
                  <c:v>Σημαντικές αλλαγές στη διοικητική ομάδα (διευθυντές/ Διοικητικό Συμβούλιο)</c:v>
                </c:pt>
                <c:pt idx="12">
                  <c:v>Πώληση επιχείρησης/ δραστηριότητας</c:v>
                </c:pt>
              </c:strCache>
            </c:strRef>
          </c:cat>
          <c:val>
            <c:numRef>
              <c:f>Sheet1!$B$2:$B$14</c:f>
              <c:numCache>
                <c:formatCode>General</c:formatCode>
                <c:ptCount val="13"/>
                <c:pt idx="0">
                  <c:v>86</c:v>
                </c:pt>
                <c:pt idx="1">
                  <c:v>82</c:v>
                </c:pt>
                <c:pt idx="2">
                  <c:v>70</c:v>
                </c:pt>
                <c:pt idx="3">
                  <c:v>69</c:v>
                </c:pt>
                <c:pt idx="4">
                  <c:v>64</c:v>
                </c:pt>
                <c:pt idx="5">
                  <c:v>61</c:v>
                </c:pt>
                <c:pt idx="6">
                  <c:v>60</c:v>
                </c:pt>
                <c:pt idx="7">
                  <c:v>56</c:v>
                </c:pt>
                <c:pt idx="8">
                  <c:v>53</c:v>
                </c:pt>
                <c:pt idx="9">
                  <c:v>46</c:v>
                </c:pt>
                <c:pt idx="10">
                  <c:v>26</c:v>
                </c:pt>
                <c:pt idx="11">
                  <c:v>23</c:v>
                </c:pt>
                <c:pt idx="12">
                  <c:v>8</c:v>
                </c:pt>
              </c:numCache>
            </c:numRef>
          </c:val>
          <c:extLst>
            <c:ext xmlns:c16="http://schemas.microsoft.com/office/drawing/2014/chart" uri="{C3380CC4-5D6E-409C-BE32-E72D297353CC}">
              <c16:uniqueId val="{00000000-64DC-4DD3-BCDC-2C2553E8A107}"/>
            </c:ext>
          </c:extLst>
        </c:ser>
        <c:ser>
          <c:idx val="0"/>
          <c:order val="1"/>
          <c:tx>
            <c:strRef>
              <c:f>Sheet1!$C$1</c:f>
              <c:strCache>
                <c:ptCount val="1"/>
                <c:pt idx="0">
                  <c:v>2021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1"/>
            <c:invertIfNegative val="0"/>
            <c:bubble3D val="0"/>
            <c:extLst>
              <c:ext xmlns:c16="http://schemas.microsoft.com/office/drawing/2014/chart" uri="{C3380CC4-5D6E-409C-BE32-E72D297353CC}">
                <c16:uniqueId val="{00000001-64DC-4DD3-BCDC-2C2553E8A107}"/>
              </c:ext>
            </c:extLst>
          </c:dPt>
          <c:dLbls>
            <c:dLbl>
              <c:idx val="0"/>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dirty="0"/>
                      <a:t>85</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l-GR"/>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17-64DC-4DD3-BCDC-2C2553E8A107}"/>
                </c:ext>
              </c:extLst>
            </c:dLbl>
            <c:dLbl>
              <c:idx val="1"/>
              <c:tx>
                <c:rich>
                  <a:bodyPr/>
                  <a:lstStyle/>
                  <a:p>
                    <a:r>
                      <a:rPr lang="en-US" dirty="0"/>
                      <a:t>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4DC-4DD3-BCDC-2C2553E8A107}"/>
                </c:ext>
              </c:extLst>
            </c:dLbl>
            <c:dLbl>
              <c:idx val="2"/>
              <c:tx>
                <c:rich>
                  <a:bodyPr/>
                  <a:lstStyle/>
                  <a:p>
                    <a:r>
                      <a:rPr lang="en-US" dirty="0"/>
                      <a:t>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64DC-4DD3-BCDC-2C2553E8A107}"/>
                </c:ext>
              </c:extLst>
            </c:dLbl>
            <c:dLbl>
              <c:idx val="3"/>
              <c:tx>
                <c:rich>
                  <a:bodyPr/>
                  <a:lstStyle/>
                  <a:p>
                    <a:r>
                      <a:rPr lang="en-US" dirty="0"/>
                      <a:t>74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64DC-4DD3-BCDC-2C2553E8A107}"/>
                </c:ext>
              </c:extLst>
            </c:dLbl>
            <c:dLbl>
              <c:idx val="4"/>
              <c:tx>
                <c:rich>
                  <a:bodyPr/>
                  <a:lstStyle/>
                  <a:p>
                    <a:r>
                      <a:rPr lang="en-US" dirty="0"/>
                      <a:t>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64DC-4DD3-BCDC-2C2553E8A107}"/>
                </c:ext>
              </c:extLst>
            </c:dLbl>
            <c:dLbl>
              <c:idx val="5"/>
              <c:tx>
                <c:rich>
                  <a:bodyPr/>
                  <a:lstStyle/>
                  <a:p>
                    <a:r>
                      <a:rPr lang="en-US" dirty="0"/>
                      <a:t>60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64DC-4DD3-BCDC-2C2553E8A107}"/>
                </c:ext>
              </c:extLst>
            </c:dLbl>
            <c:dLbl>
              <c:idx val="7"/>
              <c:tx>
                <c:rich>
                  <a:bodyPr/>
                  <a:lstStyle/>
                  <a:p>
                    <a:r>
                      <a:rPr lang="en-US" dirty="0"/>
                      <a:t>63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64DC-4DD3-BCDC-2C2553E8A107}"/>
                </c:ext>
              </c:extLst>
            </c:dLbl>
            <c:dLbl>
              <c:idx val="8"/>
              <c:tx>
                <c:rich>
                  <a:bodyPr/>
                  <a:lstStyle/>
                  <a:p>
                    <a:r>
                      <a:rPr lang="en-US" dirty="0"/>
                      <a:t>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64DC-4DD3-BCDC-2C2553E8A107}"/>
                </c:ext>
              </c:extLst>
            </c:dLbl>
            <c:dLbl>
              <c:idx val="9"/>
              <c:tx>
                <c:rich>
                  <a:bodyPr/>
                  <a:lstStyle/>
                  <a:p>
                    <a:r>
                      <a:rPr lang="en-US" dirty="0"/>
                      <a:t>52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64DC-4DD3-BCDC-2C2553E8A107}"/>
                </c:ext>
              </c:extLst>
            </c:dLbl>
            <c:dLbl>
              <c:idx val="10"/>
              <c:tx>
                <c:rich>
                  <a:bodyPr/>
                  <a:lstStyle/>
                  <a:p>
                    <a:r>
                      <a:rPr lang="en-US" dirty="0"/>
                      <a:t>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64DC-4DD3-BCDC-2C2553E8A107}"/>
                </c:ext>
              </c:extLst>
            </c:dLbl>
            <c:dLbl>
              <c:idx val="11"/>
              <c:tx>
                <c:rich>
                  <a:bodyPr/>
                  <a:lstStyle/>
                  <a:p>
                    <a:r>
                      <a:rPr lang="en-US" dirty="0"/>
                      <a:t>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64DC-4DD3-BCDC-2C2553E8A107}"/>
                </c:ext>
              </c:extLst>
            </c:dLbl>
            <c:dLbl>
              <c:idx val="12"/>
              <c:tx>
                <c:rich>
                  <a:bodyPr/>
                  <a:lstStyle/>
                  <a:p>
                    <a:r>
                      <a:rPr lang="en-US" dirty="0"/>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64DC-4DD3-BCDC-2C2553E8A10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Sheet1!$A$2:$A$14</c:f>
              <c:strCache>
                <c:ptCount val="13"/>
                <c:pt idx="0">
                  <c:v>Βελτιστοποίηση εσωτερικών/λειτουργικών διαδικασιών και ψηφιακό μετασχηματισμό</c:v>
                </c:pt>
                <c:pt idx="1">
                  <c:v>Προσπάθεια μείωσης κόστους</c:v>
                </c:pt>
                <c:pt idx="2">
                  <c:v>Επικέντρωση σε πρακτικές marketing και βελτίωσης αποτελεσματικότητας προσωπικού πωλήσεων</c:v>
                </c:pt>
                <c:pt idx="3">
                  <c:v>Ανάπτυξη της δραστηριότητας σε αγορές στο εσωτερικό</c:v>
                </c:pt>
                <c:pt idx="4">
                  <c:v>Επικέντρωση σε θέματα χρηματοδότησης (νέες πηγές ή αναδιάρθρωση)</c:v>
                </c:pt>
                <c:pt idx="5">
                  <c:v>Επένδυση σε εξειδικευμένο προσωπικό, ανάπτυξη/ προσέλκυση ταλέντου</c:v>
                </c:pt>
                <c:pt idx="6">
                  <c:v>Αξιοποίηση του Αναπτυξιακού Νόμου</c:v>
                </c:pt>
                <c:pt idx="7">
                  <c:v>Ανάπτυξη ή λανσάρισμα νέου προϊόντος/υπηρεσίας</c:v>
                </c:pt>
                <c:pt idx="8">
                  <c:v>Αξιοποίηση των πόρων του Ταμείου Ανάκαμψης</c:v>
                </c:pt>
                <c:pt idx="9">
                  <c:v>Ανάπτυξη της δραστηριότητας της επιχείρησης σε αγορές στο εξωτερικό</c:v>
                </c:pt>
                <c:pt idx="10">
                  <c:v>Συγχώνευση με άλλη εταιρεία ή απόκτηση άλλης εταιρείας ή νέες στρατηγικές συμμαχίες ή από κοινού δράσεις με άλλες επιχειρήσεις (JV)</c:v>
                </c:pt>
                <c:pt idx="11">
                  <c:v>Σημαντικές αλλαγές στη διοικητική ομάδα (διευθυντές/ Διοικητικό Συμβούλιο)</c:v>
                </c:pt>
                <c:pt idx="12">
                  <c:v>Πώληση επιχείρησης/ δραστηριότητας</c:v>
                </c:pt>
              </c:strCache>
            </c:strRef>
          </c:cat>
          <c:val>
            <c:numRef>
              <c:f>Sheet1!$C$2:$C$14</c:f>
              <c:numCache>
                <c:formatCode>0</c:formatCode>
                <c:ptCount val="13"/>
                <c:pt idx="0">
                  <c:v>84.62</c:v>
                </c:pt>
                <c:pt idx="1">
                  <c:v>76.89</c:v>
                </c:pt>
                <c:pt idx="2">
                  <c:v>71.22</c:v>
                </c:pt>
                <c:pt idx="3">
                  <c:v>74.2</c:v>
                </c:pt>
                <c:pt idx="4">
                  <c:v>56.76</c:v>
                </c:pt>
                <c:pt idx="5">
                  <c:v>60.1</c:v>
                </c:pt>
                <c:pt idx="7">
                  <c:v>62.75</c:v>
                </c:pt>
                <c:pt idx="8">
                  <c:v>57.26</c:v>
                </c:pt>
                <c:pt idx="9">
                  <c:v>51.81</c:v>
                </c:pt>
                <c:pt idx="10">
                  <c:v>23.75</c:v>
                </c:pt>
                <c:pt idx="11">
                  <c:v>19.88</c:v>
                </c:pt>
                <c:pt idx="12">
                  <c:v>6.96</c:v>
                </c:pt>
              </c:numCache>
            </c:numRef>
          </c:val>
          <c:extLst>
            <c:ext xmlns:c16="http://schemas.microsoft.com/office/drawing/2014/chart" uri="{C3380CC4-5D6E-409C-BE32-E72D297353CC}">
              <c16:uniqueId val="{00000002-64DC-4DD3-BCDC-2C2553E8A107}"/>
            </c:ext>
          </c:extLst>
        </c:ser>
        <c:dLbls>
          <c:dLblPos val="outEnd"/>
          <c:showLegendKey val="0"/>
          <c:showVal val="1"/>
          <c:showCatName val="0"/>
          <c:showSerName val="0"/>
          <c:showPercent val="0"/>
          <c:showBubbleSize val="0"/>
        </c:dLbls>
        <c:gapWidth val="40"/>
        <c:axId val="498775296"/>
        <c:axId val="498777256"/>
        <c:extLst>
          <c:ext xmlns:c15="http://schemas.microsoft.com/office/drawing/2012/chart" uri="{02D57815-91ED-43cb-92C2-25804820EDAC}">
            <c15:filteredBarSeries>
              <c15:ser>
                <c:idx val="1"/>
                <c:order val="2"/>
                <c:tx>
                  <c:strRef>
                    <c:extLst>
                      <c:ext uri="{02D57815-91ED-43cb-92C2-25804820EDAC}">
                        <c15:formulaRef>
                          <c15:sqref>Sheet1!$D$1</c15:sqref>
                        </c15:formulaRef>
                      </c:ext>
                    </c:extLst>
                    <c:strCache>
                      <c:ptCount val="1"/>
                      <c:pt idx="0">
                        <c:v>2018</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l-GR"/>
                    </a:p>
                  </c:txPr>
                  <c:dLblPos val="outEnd"/>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Sheet1!$A$2:$A$14</c15:sqref>
                        </c15:formulaRef>
                      </c:ext>
                    </c:extLst>
                    <c:strCache>
                      <c:ptCount val="13"/>
                      <c:pt idx="0">
                        <c:v>Βελτιστοποίηση εσωτερικών/λειτουργικών διαδικασιών και ψηφιακό μετασχηματισμό</c:v>
                      </c:pt>
                      <c:pt idx="1">
                        <c:v>Προσπάθεια μείωσης κόστους</c:v>
                      </c:pt>
                      <c:pt idx="2">
                        <c:v>Επικέντρωση σε πρακτικές marketing και βελτίωσης αποτελεσματικότητας προσωπικού πωλήσεων</c:v>
                      </c:pt>
                      <c:pt idx="3">
                        <c:v>Ανάπτυξη της δραστηριότητας σε αγορές στο εσωτερικό</c:v>
                      </c:pt>
                      <c:pt idx="4">
                        <c:v>Επικέντρωση σε θέματα χρηματοδότησης (νέες πηγές ή αναδιάρθρωση)</c:v>
                      </c:pt>
                      <c:pt idx="5">
                        <c:v>Επένδυση σε εξειδικευμένο προσωπικό, ανάπτυξη/ προσέλκυση ταλέντου</c:v>
                      </c:pt>
                      <c:pt idx="6">
                        <c:v>Αξιοποίηση του Αναπτυξιακού Νόμου</c:v>
                      </c:pt>
                      <c:pt idx="7">
                        <c:v>Ανάπτυξη ή λανσάρισμα νέου προϊόντος/υπηρεσίας</c:v>
                      </c:pt>
                      <c:pt idx="8">
                        <c:v>Αξιοποίηση των πόρων του Ταμείου Ανάκαμψης</c:v>
                      </c:pt>
                      <c:pt idx="9">
                        <c:v>Ανάπτυξη της δραστηριότητας της επιχείρησης σε αγορές στο εξωτερικό</c:v>
                      </c:pt>
                      <c:pt idx="10">
                        <c:v>Συγχώνευση με άλλη εταιρεία ή απόκτηση άλλης εταιρείας ή νέες στρατηγικές συμμαχίες ή από κοινού δράσεις με άλλες επιχειρήσεις (JV)</c:v>
                      </c:pt>
                      <c:pt idx="11">
                        <c:v>Σημαντικές αλλαγές στη διοικητική ομάδα (διευθυντές/ Διοικητικό Συμβούλιο)</c:v>
                      </c:pt>
                      <c:pt idx="12">
                        <c:v>Πώληση επιχείρησης/ δραστηριότητας</c:v>
                      </c:pt>
                    </c:strCache>
                  </c:strRef>
                </c:cat>
                <c:val>
                  <c:numRef>
                    <c:extLst>
                      <c:ext uri="{02D57815-91ED-43cb-92C2-25804820EDAC}">
                        <c15:formulaRef>
                          <c15:sqref>Sheet1!$D$2:$D$14</c15:sqref>
                        </c15:formulaRef>
                      </c:ext>
                    </c:extLst>
                    <c:numCache>
                      <c:formatCode>0</c:formatCode>
                      <c:ptCount val="13"/>
                      <c:pt idx="0">
                        <c:v>78.709999999999994</c:v>
                      </c:pt>
                      <c:pt idx="1">
                        <c:v>0</c:v>
                      </c:pt>
                      <c:pt idx="2">
                        <c:v>71.73</c:v>
                      </c:pt>
                      <c:pt idx="3">
                        <c:v>70.94</c:v>
                      </c:pt>
                      <c:pt idx="4">
                        <c:v>52.36</c:v>
                      </c:pt>
                      <c:pt idx="5">
                        <c:v>58.8</c:v>
                      </c:pt>
                      <c:pt idx="7">
                        <c:v>65.23</c:v>
                      </c:pt>
                      <c:pt idx="8">
                        <c:v>0</c:v>
                      </c:pt>
                      <c:pt idx="9">
                        <c:v>48.58</c:v>
                      </c:pt>
                      <c:pt idx="10">
                        <c:v>20.329999999999998</c:v>
                      </c:pt>
                      <c:pt idx="11">
                        <c:v>0</c:v>
                      </c:pt>
                      <c:pt idx="12">
                        <c:v>7.42</c:v>
                      </c:pt>
                    </c:numCache>
                  </c:numRef>
                </c:val>
                <c:extLst>
                  <c:ext xmlns:c16="http://schemas.microsoft.com/office/drawing/2014/chart" uri="{C3380CC4-5D6E-409C-BE32-E72D297353CC}">
                    <c16:uniqueId val="{00000003-64DC-4DD3-BCDC-2C2553E8A107}"/>
                  </c:ext>
                </c:extLst>
              </c15:ser>
            </c15:filteredBarSeries>
          </c:ext>
        </c:extLst>
      </c:barChart>
      <c:catAx>
        <c:axId val="498775296"/>
        <c:scaling>
          <c:orientation val="maxMin"/>
        </c:scaling>
        <c:delete val="0"/>
        <c:axPos val="l"/>
        <c:majorGridlines>
          <c:spPr>
            <a:ln w="6350" cap="flat" cmpd="sng" algn="ctr">
              <a:solidFill>
                <a:schemeClr val="tx1">
                  <a:tint val="75000"/>
                </a:schemeClr>
              </a:solidFill>
              <a:prstDash val="solid"/>
              <a:round/>
            </a:ln>
            <a:effectLst/>
          </c:spPr>
        </c:majorGridlines>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l-GR"/>
          </a:p>
        </c:txPr>
        <c:crossAx val="498777256"/>
        <c:crosses val="autoZero"/>
        <c:auto val="1"/>
        <c:lblAlgn val="ctr"/>
        <c:lblOffset val="100"/>
        <c:noMultiLvlLbl val="0"/>
      </c:catAx>
      <c:valAx>
        <c:axId val="498777256"/>
        <c:scaling>
          <c:orientation val="minMax"/>
          <c:max val="100"/>
          <c:min val="0"/>
        </c:scaling>
        <c:delete val="1"/>
        <c:axPos val="t"/>
        <c:numFmt formatCode="General" sourceLinked="1"/>
        <c:majorTickMark val="out"/>
        <c:minorTickMark val="none"/>
        <c:tickLblPos val="nextTo"/>
        <c:crossAx val="498775296"/>
        <c:crosses val="autoZero"/>
        <c:crossBetween val="between"/>
        <c:majorUnit val="0.5"/>
      </c:valAx>
      <c:spPr>
        <a:noFill/>
        <a:ln>
          <a:noFill/>
        </a:ln>
        <a:effectLst/>
      </c:spPr>
    </c:plotArea>
    <c:legend>
      <c:legendPos val="r"/>
      <c:layout>
        <c:manualLayout>
          <c:xMode val="edge"/>
          <c:yMode val="edge"/>
          <c:x val="0.94604831693185953"/>
          <c:y val="0.41209233461201966"/>
          <c:w val="4.95920383255887E-2"/>
          <c:h val="0.18534533885793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l-GR"/>
        </a:p>
      </c:txPr>
    </c:legend>
    <c:plotVisOnly val="1"/>
    <c:dispBlanksAs val="gap"/>
    <c:showDLblsOverMax val="0"/>
  </c:chart>
  <c:spPr>
    <a:noFill/>
    <a:ln w="6350" cap="flat" cmpd="sng" algn="ctr">
      <a:noFill/>
      <a:prstDash val="solid"/>
      <a:miter lim="800000"/>
    </a:ln>
    <a:effectLst/>
  </c:spPr>
  <c:txPr>
    <a:bodyPr/>
    <a:lstStyle/>
    <a:p>
      <a:pPr>
        <a:defRPr sz="1200"/>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568417422903387"/>
          <c:y val="3.3907327069970468E-2"/>
          <c:w val="0.54102613604919714"/>
          <c:h val="0.85422075329721781"/>
        </c:manualLayout>
      </c:layout>
      <c:barChart>
        <c:barDir val="bar"/>
        <c:grouping val="percentStacked"/>
        <c:varyColors val="0"/>
        <c:ser>
          <c:idx val="0"/>
          <c:order val="0"/>
          <c:tx>
            <c:strRef>
              <c:f>Sheet1!$A$7</c:f>
              <c:strCache>
                <c:ptCount val="1"/>
                <c:pt idx="0">
                  <c:v>Πολύ σημαντικό </c:v>
                </c:pt>
              </c:strCache>
            </c:strRef>
          </c:tx>
          <c:spPr>
            <a:solidFill>
              <a:srgbClr val="4F2D7F"/>
            </a:solidFill>
            <a:ln w="19050">
              <a:solidFill>
                <a:srgbClr val="4F2D7F"/>
              </a:solidFill>
            </a:ln>
          </c:spPr>
          <c:invertIfNegative val="0"/>
          <c:dPt>
            <c:idx val="0"/>
            <c:invertIfNegative val="0"/>
            <c:bubble3D val="0"/>
            <c:extLst>
              <c:ext xmlns:c16="http://schemas.microsoft.com/office/drawing/2014/chart" uri="{C3380CC4-5D6E-409C-BE32-E72D297353CC}">
                <c16:uniqueId val="{00000000-B7E8-4E38-92AB-38AB4B0D49CC}"/>
              </c:ext>
            </c:extLst>
          </c:dPt>
          <c:dPt>
            <c:idx val="1"/>
            <c:invertIfNegative val="0"/>
            <c:bubble3D val="0"/>
            <c:extLst>
              <c:ext xmlns:c16="http://schemas.microsoft.com/office/drawing/2014/chart" uri="{C3380CC4-5D6E-409C-BE32-E72D297353CC}">
                <c16:uniqueId val="{00000001-B7E8-4E38-92AB-38AB4B0D49CC}"/>
              </c:ext>
            </c:extLst>
          </c:dPt>
          <c:dLbls>
            <c:dLbl>
              <c:idx val="0"/>
              <c:tx>
                <c:rich>
                  <a:bodyPr/>
                  <a:lstStyle/>
                  <a:p>
                    <a:r>
                      <a:rPr lang="en-US" b="1" dirty="0">
                        <a:solidFill>
                          <a:schemeClr val="bg1"/>
                        </a:solidFill>
                      </a:rPr>
                      <a:t>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7E8-4E38-92AB-38AB4B0D49CC}"/>
                </c:ext>
              </c:extLst>
            </c:dLbl>
            <c:dLbl>
              <c:idx val="1"/>
              <c:tx>
                <c:rich>
                  <a:bodyPr/>
                  <a:lstStyle/>
                  <a:p>
                    <a:r>
                      <a:rPr lang="en-US" b="1">
                        <a:solidFill>
                          <a:schemeClr val="bg1"/>
                        </a:solidFill>
                      </a:rPr>
                      <a:t>58</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7E8-4E38-92AB-38AB4B0D49CC}"/>
                </c:ext>
              </c:extLst>
            </c:dLbl>
            <c:dLbl>
              <c:idx val="2"/>
              <c:tx>
                <c:rich>
                  <a:bodyPr/>
                  <a:lstStyle/>
                  <a:p>
                    <a:r>
                      <a:rPr lang="en-US" b="1">
                        <a:solidFill>
                          <a:schemeClr val="bg1"/>
                        </a:solidFill>
                      </a:rPr>
                      <a:t>48</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7E8-4E38-92AB-38AB4B0D49CC}"/>
                </c:ext>
              </c:extLst>
            </c:dLbl>
            <c:dLbl>
              <c:idx val="3"/>
              <c:tx>
                <c:rich>
                  <a:bodyPr/>
                  <a:lstStyle/>
                  <a:p>
                    <a:r>
                      <a:rPr lang="en-US" b="1">
                        <a:solidFill>
                          <a:schemeClr val="bg1"/>
                        </a:solidFill>
                      </a:rPr>
                      <a:t>45</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7E8-4E38-92AB-38AB4B0D49CC}"/>
                </c:ext>
              </c:extLst>
            </c:dLbl>
            <c:dLbl>
              <c:idx val="4"/>
              <c:tx>
                <c:rich>
                  <a:bodyPr/>
                  <a:lstStyle/>
                  <a:p>
                    <a:r>
                      <a:rPr lang="en-US" b="1">
                        <a:solidFill>
                          <a:schemeClr val="bg1"/>
                        </a:solidFill>
                      </a:rPr>
                      <a:t>43</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B7E8-4E38-92AB-38AB4B0D49CC}"/>
                </c:ext>
              </c:extLst>
            </c:dLbl>
            <c:dLbl>
              <c:idx val="5"/>
              <c:tx>
                <c:rich>
                  <a:bodyPr/>
                  <a:lstStyle/>
                  <a:p>
                    <a:r>
                      <a:rPr lang="en-US" b="1">
                        <a:solidFill>
                          <a:schemeClr val="bg1"/>
                        </a:solidFill>
                      </a:rPr>
                      <a:t>42</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B7E8-4E38-92AB-38AB4B0D49CC}"/>
                </c:ext>
              </c:extLst>
            </c:dLbl>
            <c:dLbl>
              <c:idx val="6"/>
              <c:tx>
                <c:rich>
                  <a:bodyPr/>
                  <a:lstStyle/>
                  <a:p>
                    <a:r>
                      <a:rPr lang="en-US" b="1" dirty="0">
                        <a:solidFill>
                          <a:schemeClr val="bg1"/>
                        </a:solidFill>
                      </a:rPr>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B7E8-4E38-92AB-38AB4B0D49CC}"/>
                </c:ext>
              </c:extLst>
            </c:dLbl>
            <c:dLbl>
              <c:idx val="7"/>
              <c:tx>
                <c:rich>
                  <a:bodyPr/>
                  <a:lstStyle/>
                  <a:p>
                    <a:r>
                      <a:rPr lang="en-US" b="1">
                        <a:solidFill>
                          <a:schemeClr val="bg1"/>
                        </a:solidFill>
                      </a:rPr>
                      <a:t>34</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B7E8-4E38-92AB-38AB4B0D49CC}"/>
                </c:ext>
              </c:extLst>
            </c:dLbl>
            <c:dLbl>
              <c:idx val="8"/>
              <c:tx>
                <c:rich>
                  <a:bodyPr/>
                  <a:lstStyle/>
                  <a:p>
                    <a:r>
                      <a:rPr lang="en-US" b="1" dirty="0">
                        <a:solidFill>
                          <a:schemeClr val="bg1"/>
                        </a:solidFill>
                      </a:rPr>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B7E8-4E38-92AB-38AB4B0D49CC}"/>
                </c:ext>
              </c:extLst>
            </c:dLbl>
            <c:dLbl>
              <c:idx val="9"/>
              <c:tx>
                <c:rich>
                  <a:bodyPr/>
                  <a:lstStyle/>
                  <a:p>
                    <a:r>
                      <a:rPr lang="en-US" b="1" dirty="0">
                        <a:solidFill>
                          <a:schemeClr val="bg1"/>
                        </a:solidFill>
                      </a:rPr>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3-B7E8-4E38-92AB-38AB4B0D49CC}"/>
                </c:ext>
              </c:extLst>
            </c:dLbl>
            <c:dLbl>
              <c:idx val="10"/>
              <c:tx>
                <c:rich>
                  <a:bodyPr/>
                  <a:lstStyle/>
                  <a:p>
                    <a:r>
                      <a:rPr lang="en-US" b="1">
                        <a:solidFill>
                          <a:schemeClr val="bg1"/>
                        </a:solidFill>
                      </a:rPr>
                      <a:t>33</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7-B7E8-4E38-92AB-38AB4B0D49CC}"/>
                </c:ext>
              </c:extLst>
            </c:dLbl>
            <c:dLbl>
              <c:idx val="11"/>
              <c:tx>
                <c:rich>
                  <a:bodyPr/>
                  <a:lstStyle/>
                  <a:p>
                    <a:r>
                      <a:rPr lang="en-US" b="1">
                        <a:solidFill>
                          <a:schemeClr val="bg1"/>
                        </a:solidFill>
                      </a:rPr>
                      <a:t>31</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B-B7E8-4E38-92AB-38AB4B0D49CC}"/>
                </c:ext>
              </c:extLst>
            </c:dLbl>
            <c:dLbl>
              <c:idx val="12"/>
              <c:tx>
                <c:rich>
                  <a:bodyPr/>
                  <a:lstStyle/>
                  <a:p>
                    <a:r>
                      <a:rPr lang="en-US" b="1">
                        <a:solidFill>
                          <a:schemeClr val="bg1"/>
                        </a:solidFill>
                      </a:rPr>
                      <a:t>31</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F-B7E8-4E38-92AB-38AB4B0D49CC}"/>
                </c:ext>
              </c:extLst>
            </c:dLbl>
            <c:dLbl>
              <c:idx val="13"/>
              <c:tx>
                <c:rich>
                  <a:bodyPr/>
                  <a:lstStyle/>
                  <a:p>
                    <a:r>
                      <a:rPr lang="en-US" b="1" dirty="0">
                        <a:solidFill>
                          <a:schemeClr val="bg1"/>
                        </a:solidFill>
                      </a:rPr>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3-B7E8-4E38-92AB-38AB4B0D49CC}"/>
                </c:ext>
              </c:extLst>
            </c:dLbl>
            <c:dLbl>
              <c:idx val="14"/>
              <c:delete val="1"/>
              <c:extLst>
                <c:ext xmlns:c15="http://schemas.microsoft.com/office/drawing/2012/chart" uri="{CE6537A1-D6FC-4f65-9D91-7224C49458BB}"/>
                <c:ext xmlns:c16="http://schemas.microsoft.com/office/drawing/2014/chart" uri="{C3380CC4-5D6E-409C-BE32-E72D297353CC}">
                  <c16:uniqueId val="{00000047-B7E8-4E38-92AB-38AB4B0D49CC}"/>
                </c:ext>
              </c:extLst>
            </c:dLbl>
            <c:dLbl>
              <c:idx val="15"/>
              <c:delete val="1"/>
              <c:extLst>
                <c:ext xmlns:c15="http://schemas.microsoft.com/office/drawing/2012/chart" uri="{CE6537A1-D6FC-4f65-9D91-7224C49458BB}"/>
                <c:ext xmlns:c16="http://schemas.microsoft.com/office/drawing/2014/chart" uri="{C3380CC4-5D6E-409C-BE32-E72D297353CC}">
                  <c16:uniqueId val="{0000004C-B7E8-4E38-92AB-38AB4B0D49CC}"/>
                </c:ext>
              </c:extLst>
            </c:dLbl>
            <c:dLbl>
              <c:idx val="16"/>
              <c:delete val="1"/>
              <c:extLst>
                <c:ext xmlns:c15="http://schemas.microsoft.com/office/drawing/2012/chart" uri="{CE6537A1-D6FC-4f65-9D91-7224C49458BB}"/>
                <c:ext xmlns:c16="http://schemas.microsoft.com/office/drawing/2014/chart" uri="{C3380CC4-5D6E-409C-BE32-E72D297353CC}">
                  <c16:uniqueId val="{00000050-B7E8-4E38-92AB-38AB4B0D49CC}"/>
                </c:ext>
              </c:extLst>
            </c:dLbl>
            <c:dLbl>
              <c:idx val="17"/>
              <c:delete val="1"/>
              <c:extLst>
                <c:ext xmlns:c15="http://schemas.microsoft.com/office/drawing/2012/chart" uri="{CE6537A1-D6FC-4f65-9D91-7224C49458BB}"/>
                <c:ext xmlns:c16="http://schemas.microsoft.com/office/drawing/2014/chart" uri="{C3380CC4-5D6E-409C-BE32-E72D297353CC}">
                  <c16:uniqueId val="{00000054-B7E8-4E38-92AB-38AB4B0D49CC}"/>
                </c:ext>
              </c:extLst>
            </c:dLbl>
            <c:dLbl>
              <c:idx val="18"/>
              <c:delete val="1"/>
              <c:extLst>
                <c:ext xmlns:c15="http://schemas.microsoft.com/office/drawing/2012/chart" uri="{CE6537A1-D6FC-4f65-9D91-7224C49458BB}"/>
                <c:ext xmlns:c16="http://schemas.microsoft.com/office/drawing/2014/chart" uri="{C3380CC4-5D6E-409C-BE32-E72D297353CC}">
                  <c16:uniqueId val="{00000057-B7E8-4E38-92AB-38AB4B0D49CC}"/>
                </c:ext>
              </c:extLst>
            </c:dLbl>
            <c:numFmt formatCode="#,##0" sourceLinked="0"/>
            <c:spPr>
              <a:noFill/>
              <a:ln>
                <a:noFill/>
              </a:ln>
              <a:effectLst/>
            </c:spPr>
            <c:txPr>
              <a:bodyPr/>
              <a:lstStyle/>
              <a:p>
                <a:pPr>
                  <a:defRPr sz="1000">
                    <a:solidFill>
                      <a:schemeClr val="tx1">
                        <a:lumMod val="50000"/>
                      </a:schemeClr>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Sheet1!$B$1:$T$1</c:f>
              <c:strCache>
                <c:ptCount val="19"/>
                <c:pt idx="0">
                  <c:v>Άνοδος τιμών / Πληθωρισμός / Μείωση αγοραστικής δύναμης των καταναλωτών </c:v>
                </c:pt>
                <c:pt idx="1">
                  <c:v>Αύξηση λειτουργικού κόστους επιχειρήσεων</c:v>
                </c:pt>
                <c:pt idx="2">
                  <c:v>Αβεβαιότητα οικονομικού περιβάλλοντος</c:v>
                </c:pt>
                <c:pt idx="3">
                  <c:v>Μειωμένη ζήτηση</c:v>
                </c:pt>
                <c:pt idx="4">
                  <c:v>Κίνδυνοι στην εφοδιαστική αλυσίδα</c:v>
                </c:pt>
                <c:pt idx="5">
                  <c:v>Υψηλή φορολογία/ Αβεβαιότητα φορολογικού καθεστώτος </c:v>
                </c:pt>
                <c:pt idx="6">
                  <c:v>Γεωπολιτικοί κίνδυνοι</c:v>
                </c:pt>
                <c:pt idx="7">
                  <c:v>Αύξηση επιτοκίων</c:v>
                </c:pt>
                <c:pt idx="8">
                  <c:v>Δυσκολία στην εύρεση του κατάλληλου προσωπικού</c:v>
                </c:pt>
                <c:pt idx="9">
                  <c:v>Αβεβαιότητα για την εξέλιξη της πανδημίας</c:v>
                </c:pt>
                <c:pt idx="10">
                  <c:v>Εμπορικοί πόλεμοι</c:v>
                </c:pt>
                <c:pt idx="11">
                  <c:v>Περιορισμοί σε θέματα χρηματοδότησης/ρευστότητας</c:v>
                </c:pt>
                <c:pt idx="12">
                  <c:v>Νομικές Διαδικασίες/ Κανονιστικό Πλαίσιο/ Εργατικό Δίκαιο/ Γραφειοκρατία</c:v>
                </c:pt>
                <c:pt idx="13">
                  <c:v>Πολιτική αβεβαιότητα</c:v>
                </c:pt>
                <c:pt idx="14">
                  <c:v>Κλιματική Αλλαγή/ Περιβαλλοντικοί Κίνδυνοι</c:v>
                </c:pt>
                <c:pt idx="15">
                  <c:v>Κυβερνοεπιθέσεις</c:v>
                </c:pt>
                <c:pt idx="16">
                  <c:v>Ταχύτητα Τεχνολογικών Αλλαγών (Διαταραχές)</c:v>
                </c:pt>
                <c:pt idx="17">
                  <c:v>Ανεπαρκής υποδομή</c:v>
                </c:pt>
                <c:pt idx="18">
                  <c:v>Δυσμενές περιβάλλον για Έρευνα &amp; Ανάπτυξη</c:v>
                </c:pt>
              </c:strCache>
            </c:strRef>
          </c:cat>
          <c:val>
            <c:numRef>
              <c:f>Sheet1!$B$7:$T$7</c:f>
              <c:numCache>
                <c:formatCode>0</c:formatCode>
                <c:ptCount val="19"/>
                <c:pt idx="0">
                  <c:v>31.09</c:v>
                </c:pt>
                <c:pt idx="1">
                  <c:v>29.04</c:v>
                </c:pt>
                <c:pt idx="2">
                  <c:v>18.649999999999999</c:v>
                </c:pt>
                <c:pt idx="3">
                  <c:v>18.579999999999998</c:v>
                </c:pt>
                <c:pt idx="4">
                  <c:v>19.760000000000002</c:v>
                </c:pt>
                <c:pt idx="5">
                  <c:v>15.51</c:v>
                </c:pt>
                <c:pt idx="6">
                  <c:v>15.38</c:v>
                </c:pt>
                <c:pt idx="7">
                  <c:v>13.01</c:v>
                </c:pt>
                <c:pt idx="8">
                  <c:v>12.81</c:v>
                </c:pt>
                <c:pt idx="9">
                  <c:v>12.12</c:v>
                </c:pt>
                <c:pt idx="10">
                  <c:v>14.74</c:v>
                </c:pt>
                <c:pt idx="11">
                  <c:v>10.86</c:v>
                </c:pt>
                <c:pt idx="12">
                  <c:v>11.42</c:v>
                </c:pt>
                <c:pt idx="13">
                  <c:v>9.52</c:v>
                </c:pt>
                <c:pt idx="14">
                  <c:v>6.75</c:v>
                </c:pt>
                <c:pt idx="15">
                  <c:v>7.47</c:v>
                </c:pt>
                <c:pt idx="16">
                  <c:v>4.97</c:v>
                </c:pt>
                <c:pt idx="17">
                  <c:v>4.76</c:v>
                </c:pt>
                <c:pt idx="18">
                  <c:v>4.51</c:v>
                </c:pt>
              </c:numCache>
            </c:numRef>
          </c:val>
          <c:extLst>
            <c:ext xmlns:c16="http://schemas.microsoft.com/office/drawing/2014/chart" uri="{C3380CC4-5D6E-409C-BE32-E72D297353CC}">
              <c16:uniqueId val="{00000002-B7E8-4E38-92AB-38AB4B0D49CC}"/>
            </c:ext>
          </c:extLst>
        </c:ser>
        <c:ser>
          <c:idx val="1"/>
          <c:order val="1"/>
          <c:tx>
            <c:strRef>
              <c:f>Sheet1!$A$8</c:f>
              <c:strCache>
                <c:ptCount val="1"/>
                <c:pt idx="0">
                  <c:v>Πολύ σημαντικό </c:v>
                </c:pt>
              </c:strCache>
            </c:strRef>
          </c:tx>
          <c:spPr>
            <a:solidFill>
              <a:srgbClr val="4F2D7F"/>
            </a:solidFill>
            <a:ln w="19050">
              <a:solidFill>
                <a:srgbClr val="4F2D7F"/>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B7E8-4E38-92AB-38AB4B0D49CC}"/>
                </c:ext>
              </c:extLst>
            </c:dLbl>
            <c:dLbl>
              <c:idx val="1"/>
              <c:delete val="1"/>
              <c:extLst>
                <c:ext xmlns:c15="http://schemas.microsoft.com/office/drawing/2012/chart" uri="{CE6537A1-D6FC-4f65-9D91-7224C49458BB}"/>
                <c:ext xmlns:c16="http://schemas.microsoft.com/office/drawing/2014/chart" uri="{C3380CC4-5D6E-409C-BE32-E72D297353CC}">
                  <c16:uniqueId val="{0000000F-B7E8-4E38-92AB-38AB4B0D49CC}"/>
                </c:ext>
              </c:extLst>
            </c:dLbl>
            <c:dLbl>
              <c:idx val="2"/>
              <c:delete val="1"/>
              <c:extLst>
                <c:ext xmlns:c15="http://schemas.microsoft.com/office/drawing/2012/chart" uri="{CE6537A1-D6FC-4f65-9D91-7224C49458BB}"/>
                <c:ext xmlns:c16="http://schemas.microsoft.com/office/drawing/2014/chart" uri="{C3380CC4-5D6E-409C-BE32-E72D297353CC}">
                  <c16:uniqueId val="{00000013-B7E8-4E38-92AB-38AB4B0D49CC}"/>
                </c:ext>
              </c:extLst>
            </c:dLbl>
            <c:dLbl>
              <c:idx val="3"/>
              <c:delete val="1"/>
              <c:extLst>
                <c:ext xmlns:c15="http://schemas.microsoft.com/office/drawing/2012/chart" uri="{CE6537A1-D6FC-4f65-9D91-7224C49458BB}"/>
                <c:ext xmlns:c16="http://schemas.microsoft.com/office/drawing/2014/chart" uri="{C3380CC4-5D6E-409C-BE32-E72D297353CC}">
                  <c16:uniqueId val="{00000018-B7E8-4E38-92AB-38AB4B0D49CC}"/>
                </c:ext>
              </c:extLst>
            </c:dLbl>
            <c:dLbl>
              <c:idx val="4"/>
              <c:delete val="1"/>
              <c:extLst>
                <c:ext xmlns:c15="http://schemas.microsoft.com/office/drawing/2012/chart" uri="{CE6537A1-D6FC-4f65-9D91-7224C49458BB}"/>
                <c:ext xmlns:c16="http://schemas.microsoft.com/office/drawing/2014/chart" uri="{C3380CC4-5D6E-409C-BE32-E72D297353CC}">
                  <c16:uniqueId val="{0000001D-B7E8-4E38-92AB-38AB4B0D49CC}"/>
                </c:ext>
              </c:extLst>
            </c:dLbl>
            <c:dLbl>
              <c:idx val="5"/>
              <c:delete val="1"/>
              <c:extLst>
                <c:ext xmlns:c15="http://schemas.microsoft.com/office/drawing/2012/chart" uri="{CE6537A1-D6FC-4f65-9D91-7224C49458BB}"/>
                <c:ext xmlns:c16="http://schemas.microsoft.com/office/drawing/2014/chart" uri="{C3380CC4-5D6E-409C-BE32-E72D297353CC}">
                  <c16:uniqueId val="{00000022-B7E8-4E38-92AB-38AB4B0D49CC}"/>
                </c:ext>
              </c:extLst>
            </c:dLbl>
            <c:dLbl>
              <c:idx val="6"/>
              <c:delete val="1"/>
              <c:extLst>
                <c:ext xmlns:c15="http://schemas.microsoft.com/office/drawing/2012/chart" uri="{CE6537A1-D6FC-4f65-9D91-7224C49458BB}"/>
                <c:ext xmlns:c16="http://schemas.microsoft.com/office/drawing/2014/chart" uri="{C3380CC4-5D6E-409C-BE32-E72D297353CC}">
                  <c16:uniqueId val="{00000027-B7E8-4E38-92AB-38AB4B0D49CC}"/>
                </c:ext>
              </c:extLst>
            </c:dLbl>
            <c:dLbl>
              <c:idx val="7"/>
              <c:delete val="1"/>
              <c:extLst>
                <c:ext xmlns:c15="http://schemas.microsoft.com/office/drawing/2012/chart" uri="{CE6537A1-D6FC-4f65-9D91-7224C49458BB}"/>
                <c:ext xmlns:c16="http://schemas.microsoft.com/office/drawing/2014/chart" uri="{C3380CC4-5D6E-409C-BE32-E72D297353CC}">
                  <c16:uniqueId val="{0000002C-B7E8-4E38-92AB-38AB4B0D49CC}"/>
                </c:ext>
              </c:extLst>
            </c:dLbl>
            <c:dLbl>
              <c:idx val="8"/>
              <c:delete val="1"/>
              <c:extLst>
                <c:ext xmlns:c15="http://schemas.microsoft.com/office/drawing/2012/chart" uri="{CE6537A1-D6FC-4f65-9D91-7224C49458BB}"/>
                <c:ext xmlns:c16="http://schemas.microsoft.com/office/drawing/2014/chart" uri="{C3380CC4-5D6E-409C-BE32-E72D297353CC}">
                  <c16:uniqueId val="{00000030-B7E8-4E38-92AB-38AB4B0D49CC}"/>
                </c:ext>
              </c:extLst>
            </c:dLbl>
            <c:dLbl>
              <c:idx val="9"/>
              <c:delete val="1"/>
              <c:extLst>
                <c:ext xmlns:c15="http://schemas.microsoft.com/office/drawing/2012/chart" uri="{CE6537A1-D6FC-4f65-9D91-7224C49458BB}"/>
                <c:ext xmlns:c16="http://schemas.microsoft.com/office/drawing/2014/chart" uri="{C3380CC4-5D6E-409C-BE32-E72D297353CC}">
                  <c16:uniqueId val="{00000034-B7E8-4E38-92AB-38AB4B0D49CC}"/>
                </c:ext>
              </c:extLst>
            </c:dLbl>
            <c:dLbl>
              <c:idx val="10"/>
              <c:delete val="1"/>
              <c:extLst>
                <c:ext xmlns:c15="http://schemas.microsoft.com/office/drawing/2012/chart" uri="{CE6537A1-D6FC-4f65-9D91-7224C49458BB}"/>
                <c:ext xmlns:c16="http://schemas.microsoft.com/office/drawing/2014/chart" uri="{C3380CC4-5D6E-409C-BE32-E72D297353CC}">
                  <c16:uniqueId val="{00000038-B7E8-4E38-92AB-38AB4B0D49CC}"/>
                </c:ext>
              </c:extLst>
            </c:dLbl>
            <c:dLbl>
              <c:idx val="11"/>
              <c:delete val="1"/>
              <c:extLst>
                <c:ext xmlns:c15="http://schemas.microsoft.com/office/drawing/2012/chart" uri="{CE6537A1-D6FC-4f65-9D91-7224C49458BB}"/>
                <c:ext xmlns:c16="http://schemas.microsoft.com/office/drawing/2014/chart" uri="{C3380CC4-5D6E-409C-BE32-E72D297353CC}">
                  <c16:uniqueId val="{0000003C-B7E8-4E38-92AB-38AB4B0D49CC}"/>
                </c:ext>
              </c:extLst>
            </c:dLbl>
            <c:dLbl>
              <c:idx val="12"/>
              <c:delete val="1"/>
              <c:extLst>
                <c:ext xmlns:c15="http://schemas.microsoft.com/office/drawing/2012/chart" uri="{CE6537A1-D6FC-4f65-9D91-7224C49458BB}"/>
                <c:ext xmlns:c16="http://schemas.microsoft.com/office/drawing/2014/chart" uri="{C3380CC4-5D6E-409C-BE32-E72D297353CC}">
                  <c16:uniqueId val="{00000040-B7E8-4E38-92AB-38AB4B0D49CC}"/>
                </c:ext>
              </c:extLst>
            </c:dLbl>
            <c:dLbl>
              <c:idx val="13"/>
              <c:delete val="1"/>
              <c:extLst>
                <c:ext xmlns:c15="http://schemas.microsoft.com/office/drawing/2012/chart" uri="{CE6537A1-D6FC-4f65-9D91-7224C49458BB}"/>
                <c:ext xmlns:c16="http://schemas.microsoft.com/office/drawing/2014/chart" uri="{C3380CC4-5D6E-409C-BE32-E72D297353CC}">
                  <c16:uniqueId val="{00000044-B7E8-4E38-92AB-38AB4B0D49CC}"/>
                </c:ext>
              </c:extLst>
            </c:dLbl>
            <c:dLbl>
              <c:idx val="14"/>
              <c:layout>
                <c:manualLayout>
                  <c:x val="-6.0511878610595031E-2"/>
                  <c:y val="0"/>
                </c:manualLayout>
              </c:layout>
              <c:tx>
                <c:rich>
                  <a:bodyPr/>
                  <a:lstStyle/>
                  <a:p>
                    <a:r>
                      <a:rPr lang="en-US" b="1" dirty="0">
                        <a:solidFill>
                          <a:schemeClr val="bg1"/>
                        </a:solidFill>
                      </a:rPr>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8-B7E8-4E38-92AB-38AB4B0D49CC}"/>
                </c:ext>
              </c:extLst>
            </c:dLbl>
            <c:dLbl>
              <c:idx val="15"/>
              <c:layout>
                <c:manualLayout>
                  <c:x val="-4.5944204130266598E-2"/>
                  <c:y val="0"/>
                </c:manualLayout>
              </c:layout>
              <c:tx>
                <c:rich>
                  <a:bodyPr/>
                  <a:lstStyle/>
                  <a:p>
                    <a:r>
                      <a:rPr lang="en-US" b="1">
                        <a:solidFill>
                          <a:schemeClr val="bg1"/>
                        </a:solidFill>
                      </a:rPr>
                      <a:t>21</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B-B7E8-4E38-92AB-38AB4B0D49CC}"/>
                </c:ext>
              </c:extLst>
            </c:dLbl>
            <c:dLbl>
              <c:idx val="16"/>
              <c:layout>
                <c:manualLayout>
                  <c:x val="-3.5858891028500761E-2"/>
                  <c:y val="2.686771332276917E-3"/>
                </c:manualLayout>
              </c:layout>
              <c:tx>
                <c:rich>
                  <a:bodyPr/>
                  <a:lstStyle/>
                  <a:p>
                    <a:r>
                      <a:rPr lang="en-US" b="1">
                        <a:solidFill>
                          <a:schemeClr val="bg1"/>
                        </a:solidFill>
                      </a:rPr>
                      <a:t>20</a:t>
                    </a:r>
                    <a:endParaRPr lang="en-US" b="1"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F-B7E8-4E38-92AB-38AB4B0D49CC}"/>
                </c:ext>
              </c:extLst>
            </c:dLbl>
            <c:dLbl>
              <c:idx val="17"/>
              <c:layout>
                <c:manualLayout>
                  <c:x val="-2.801475861601626E-2"/>
                  <c:y val="0"/>
                </c:manualLayout>
              </c:layout>
              <c:tx>
                <c:rich>
                  <a:bodyPr/>
                  <a:lstStyle/>
                  <a:p>
                    <a:r>
                      <a:rPr lang="en-US" b="1" dirty="0">
                        <a:solidFill>
                          <a:schemeClr val="bg1"/>
                        </a:solidFill>
                      </a:rPr>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3-B7E8-4E38-92AB-38AB4B0D49CC}"/>
                </c:ext>
              </c:extLst>
            </c:dLbl>
            <c:dLbl>
              <c:idx val="18"/>
              <c:layout>
                <c:manualLayout>
                  <c:x val="-1.5688264824969125E-2"/>
                  <c:y val="9.8513810810201024E-17"/>
                </c:manualLayout>
              </c:layout>
              <c:tx>
                <c:rich>
                  <a:bodyPr/>
                  <a:lstStyle/>
                  <a:p>
                    <a:r>
                      <a:rPr lang="en-US" b="1" dirty="0">
                        <a:solidFill>
                          <a:schemeClr val="bg1"/>
                        </a:solidFill>
                      </a:rPr>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6-B7E8-4E38-92AB-38AB4B0D49CC}"/>
                </c:ext>
              </c:extLst>
            </c:dLbl>
            <c:numFmt formatCode="#,##0" sourceLinked="0"/>
            <c:spPr>
              <a:noFill/>
              <a:ln>
                <a:noFill/>
              </a:ln>
              <a:effectLst/>
            </c:spPr>
            <c:txPr>
              <a:bodyPr wrap="square" lIns="38100" tIns="19050" rIns="38100" bIns="19050" anchor="ctr">
                <a:spAutoFit/>
              </a:bodyPr>
              <a:lstStyle/>
              <a:p>
                <a:pPr>
                  <a:defRPr sz="1000">
                    <a:solidFill>
                      <a:schemeClr val="tx1">
                        <a:lumMod val="50000"/>
                      </a:schemeClr>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Sheet1!$B$1:$T$1</c:f>
              <c:strCache>
                <c:ptCount val="19"/>
                <c:pt idx="0">
                  <c:v>Άνοδος τιμών / Πληθωρισμός / Μείωση αγοραστικής δύναμης των καταναλωτών </c:v>
                </c:pt>
                <c:pt idx="1">
                  <c:v>Αύξηση λειτουργικού κόστους επιχειρήσεων</c:v>
                </c:pt>
                <c:pt idx="2">
                  <c:v>Αβεβαιότητα οικονομικού περιβάλλοντος</c:v>
                </c:pt>
                <c:pt idx="3">
                  <c:v>Μειωμένη ζήτηση</c:v>
                </c:pt>
                <c:pt idx="4">
                  <c:v>Κίνδυνοι στην εφοδιαστική αλυσίδα</c:v>
                </c:pt>
                <c:pt idx="5">
                  <c:v>Υψηλή φορολογία/ Αβεβαιότητα φορολογικού καθεστώτος </c:v>
                </c:pt>
                <c:pt idx="6">
                  <c:v>Γεωπολιτικοί κίνδυνοι</c:v>
                </c:pt>
                <c:pt idx="7">
                  <c:v>Αύξηση επιτοκίων</c:v>
                </c:pt>
                <c:pt idx="8">
                  <c:v>Δυσκολία στην εύρεση του κατάλληλου προσωπικού</c:v>
                </c:pt>
                <c:pt idx="9">
                  <c:v>Αβεβαιότητα για την εξέλιξη της πανδημίας</c:v>
                </c:pt>
                <c:pt idx="10">
                  <c:v>Εμπορικοί πόλεμοι</c:v>
                </c:pt>
                <c:pt idx="11">
                  <c:v>Περιορισμοί σε θέματα χρηματοδότησης/ρευστότητας</c:v>
                </c:pt>
                <c:pt idx="12">
                  <c:v>Νομικές Διαδικασίες/ Κανονιστικό Πλαίσιο/ Εργατικό Δίκαιο/ Γραφειοκρατία</c:v>
                </c:pt>
                <c:pt idx="13">
                  <c:v>Πολιτική αβεβαιότητα</c:v>
                </c:pt>
                <c:pt idx="14">
                  <c:v>Κλιματική Αλλαγή/ Περιβαλλοντικοί Κίνδυνοι</c:v>
                </c:pt>
                <c:pt idx="15">
                  <c:v>Κυβερνοεπιθέσεις</c:v>
                </c:pt>
                <c:pt idx="16">
                  <c:v>Ταχύτητα Τεχνολογικών Αλλαγών (Διαταραχές)</c:v>
                </c:pt>
                <c:pt idx="17">
                  <c:v>Ανεπαρκής υποδομή</c:v>
                </c:pt>
                <c:pt idx="18">
                  <c:v>Δυσμενές περιβάλλον για Έρευνα &amp; Ανάπτυξη</c:v>
                </c:pt>
              </c:strCache>
            </c:strRef>
          </c:cat>
          <c:val>
            <c:numRef>
              <c:f>Sheet1!$B$8:$T$8</c:f>
              <c:numCache>
                <c:formatCode>0</c:formatCode>
                <c:ptCount val="19"/>
                <c:pt idx="0">
                  <c:v>30.61</c:v>
                </c:pt>
                <c:pt idx="1">
                  <c:v>28.58</c:v>
                </c:pt>
                <c:pt idx="2">
                  <c:v>29.25</c:v>
                </c:pt>
                <c:pt idx="3">
                  <c:v>25.76</c:v>
                </c:pt>
                <c:pt idx="4">
                  <c:v>23.19</c:v>
                </c:pt>
                <c:pt idx="5">
                  <c:v>25.95</c:v>
                </c:pt>
                <c:pt idx="6">
                  <c:v>23.63</c:v>
                </c:pt>
                <c:pt idx="7">
                  <c:v>20.77</c:v>
                </c:pt>
                <c:pt idx="8">
                  <c:v>20.92</c:v>
                </c:pt>
                <c:pt idx="9">
                  <c:v>20.65</c:v>
                </c:pt>
                <c:pt idx="10">
                  <c:v>17.64</c:v>
                </c:pt>
                <c:pt idx="11">
                  <c:v>20.29</c:v>
                </c:pt>
                <c:pt idx="12">
                  <c:v>19.899999999999999</c:v>
                </c:pt>
                <c:pt idx="13">
                  <c:v>19.350000000000001</c:v>
                </c:pt>
                <c:pt idx="14">
                  <c:v>19.670000000000002</c:v>
                </c:pt>
                <c:pt idx="15">
                  <c:v>13.68</c:v>
                </c:pt>
                <c:pt idx="16">
                  <c:v>15.19</c:v>
                </c:pt>
                <c:pt idx="17">
                  <c:v>14.51</c:v>
                </c:pt>
                <c:pt idx="18">
                  <c:v>11.51</c:v>
                </c:pt>
              </c:numCache>
            </c:numRef>
          </c:val>
          <c:extLst>
            <c:ext xmlns:c16="http://schemas.microsoft.com/office/drawing/2014/chart" uri="{C3380CC4-5D6E-409C-BE32-E72D297353CC}">
              <c16:uniqueId val="{00000003-B7E8-4E38-92AB-38AB4B0D49CC}"/>
            </c:ext>
          </c:extLst>
        </c:ser>
        <c:ser>
          <c:idx val="2"/>
          <c:order val="2"/>
          <c:tx>
            <c:strRef>
              <c:f>Sheet1!$A$9</c:f>
              <c:strCache>
                <c:ptCount val="1"/>
                <c:pt idx="0">
                  <c:v>Σημαντικό</c:v>
                </c:pt>
              </c:strCache>
            </c:strRef>
          </c:tx>
          <c:spPr>
            <a:solidFill>
              <a:srgbClr val="00A7B5"/>
            </a:solidFill>
            <a:ln w="19050">
              <a:solidFill>
                <a:srgbClr val="00A7B5"/>
              </a:solidFill>
            </a:ln>
          </c:spPr>
          <c:invertIfNegative val="0"/>
          <c:dLbls>
            <c:dLbl>
              <c:idx val="0"/>
              <c:tx>
                <c:rich>
                  <a:bodyPr/>
                  <a:lstStyle/>
                  <a:p>
                    <a:r>
                      <a:rPr lang="en-US" b="1" dirty="0">
                        <a:solidFill>
                          <a:schemeClr val="bg1"/>
                        </a:solidFill>
                      </a:rPr>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7E8-4E38-92AB-38AB4B0D49CC}"/>
                </c:ext>
              </c:extLst>
            </c:dLbl>
            <c:dLbl>
              <c:idx val="1"/>
              <c:layout>
                <c:manualLayout>
                  <c:x val="1.3447084135687785E-2"/>
                  <c:y val="8.4622719128060359E-7"/>
                </c:manualLayout>
              </c:layout>
              <c:tx>
                <c:rich>
                  <a:bodyPr/>
                  <a:lstStyle/>
                  <a:p>
                    <a:pPr>
                      <a:defRPr sz="1000">
                        <a:solidFill>
                          <a:schemeClr val="tx1">
                            <a:lumMod val="50000"/>
                          </a:schemeClr>
                        </a:solidFill>
                      </a:defRPr>
                    </a:pPr>
                    <a:r>
                      <a:rPr lang="en-US" b="1" dirty="0">
                        <a:solidFill>
                          <a:schemeClr val="bg1"/>
                        </a:solidFill>
                      </a:rPr>
                      <a:t>33</a:t>
                    </a:r>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7E8-4E38-92AB-38AB4B0D49CC}"/>
                </c:ext>
              </c:extLst>
            </c:dLbl>
            <c:dLbl>
              <c:idx val="2"/>
              <c:tx>
                <c:rich>
                  <a:bodyPr/>
                  <a:lstStyle/>
                  <a:p>
                    <a:r>
                      <a:rPr lang="en-US" b="1" dirty="0">
                        <a:solidFill>
                          <a:schemeClr val="bg1"/>
                        </a:solidFill>
                      </a:rPr>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7E8-4E38-92AB-38AB4B0D49CC}"/>
                </c:ext>
              </c:extLst>
            </c:dLbl>
            <c:dLbl>
              <c:idx val="3"/>
              <c:tx>
                <c:rich>
                  <a:bodyPr/>
                  <a:lstStyle/>
                  <a:p>
                    <a:r>
                      <a:rPr lang="en-US" b="1" dirty="0">
                        <a:solidFill>
                          <a:schemeClr val="bg1"/>
                        </a:solidFill>
                      </a:rPr>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7E8-4E38-92AB-38AB4B0D49CC}"/>
                </c:ext>
              </c:extLst>
            </c:dLbl>
            <c:dLbl>
              <c:idx val="4"/>
              <c:tx>
                <c:rich>
                  <a:bodyPr/>
                  <a:lstStyle/>
                  <a:p>
                    <a:r>
                      <a:rPr lang="en-US" b="1" dirty="0">
                        <a:solidFill>
                          <a:schemeClr val="bg1"/>
                        </a:solidFill>
                      </a:rPr>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B7E8-4E38-92AB-38AB4B0D49CC}"/>
                </c:ext>
              </c:extLst>
            </c:dLbl>
            <c:dLbl>
              <c:idx val="5"/>
              <c:tx>
                <c:rich>
                  <a:bodyPr/>
                  <a:lstStyle/>
                  <a:p>
                    <a:r>
                      <a:rPr lang="en-US" b="1" dirty="0">
                        <a:solidFill>
                          <a:schemeClr val="bg1"/>
                        </a:solidFill>
                      </a:rPr>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B7E8-4E38-92AB-38AB4B0D49CC}"/>
                </c:ext>
              </c:extLst>
            </c:dLbl>
            <c:dLbl>
              <c:idx val="6"/>
              <c:tx>
                <c:rich>
                  <a:bodyPr/>
                  <a:lstStyle/>
                  <a:p>
                    <a:r>
                      <a:rPr lang="en-US" b="1" dirty="0">
                        <a:solidFill>
                          <a:schemeClr val="bg1"/>
                        </a:solidFill>
                      </a:rPr>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B7E8-4E38-92AB-38AB4B0D49CC}"/>
                </c:ext>
              </c:extLst>
            </c:dLbl>
            <c:dLbl>
              <c:idx val="7"/>
              <c:tx>
                <c:rich>
                  <a:bodyPr/>
                  <a:lstStyle/>
                  <a:p>
                    <a:r>
                      <a:rPr lang="en-US" b="1" dirty="0">
                        <a:solidFill>
                          <a:schemeClr val="bg1"/>
                        </a:solidFill>
                      </a:rPr>
                      <a:t>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B7E8-4E38-92AB-38AB4B0D49CC}"/>
                </c:ext>
              </c:extLst>
            </c:dLbl>
            <c:dLbl>
              <c:idx val="8"/>
              <c:tx>
                <c:rich>
                  <a:bodyPr/>
                  <a:lstStyle/>
                  <a:p>
                    <a:r>
                      <a:rPr lang="en-US" b="1" dirty="0">
                        <a:solidFill>
                          <a:schemeClr val="bg1"/>
                        </a:solidFill>
                      </a:rPr>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1-B7E8-4E38-92AB-38AB4B0D49CC}"/>
                </c:ext>
              </c:extLst>
            </c:dLbl>
            <c:dLbl>
              <c:idx val="9"/>
              <c:tx>
                <c:rich>
                  <a:bodyPr/>
                  <a:lstStyle/>
                  <a:p>
                    <a:r>
                      <a:rPr lang="en-US" b="1" dirty="0">
                        <a:solidFill>
                          <a:schemeClr val="bg1"/>
                        </a:solidFill>
                      </a:rPr>
                      <a:t>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5-B7E8-4E38-92AB-38AB4B0D49CC}"/>
                </c:ext>
              </c:extLst>
            </c:dLbl>
            <c:dLbl>
              <c:idx val="10"/>
              <c:tx>
                <c:rich>
                  <a:bodyPr/>
                  <a:lstStyle/>
                  <a:p>
                    <a:r>
                      <a:rPr lang="en-US" b="1" dirty="0">
                        <a:solidFill>
                          <a:schemeClr val="bg1"/>
                        </a:solidFill>
                      </a:rPr>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9-B7E8-4E38-92AB-38AB4B0D49CC}"/>
                </c:ext>
              </c:extLst>
            </c:dLbl>
            <c:dLbl>
              <c:idx val="11"/>
              <c:tx>
                <c:rich>
                  <a:bodyPr/>
                  <a:lstStyle/>
                  <a:p>
                    <a:r>
                      <a:rPr lang="en-US" b="1" dirty="0">
                        <a:solidFill>
                          <a:schemeClr val="bg1"/>
                        </a:solidFill>
                      </a:rPr>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D-B7E8-4E38-92AB-38AB4B0D49CC}"/>
                </c:ext>
              </c:extLst>
            </c:dLbl>
            <c:dLbl>
              <c:idx val="12"/>
              <c:tx>
                <c:rich>
                  <a:bodyPr/>
                  <a:lstStyle/>
                  <a:p>
                    <a:r>
                      <a:rPr lang="en-US" b="1" dirty="0">
                        <a:solidFill>
                          <a:schemeClr val="bg1"/>
                        </a:solidFill>
                      </a:rPr>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1-B7E8-4E38-92AB-38AB4B0D49CC}"/>
                </c:ext>
              </c:extLst>
            </c:dLbl>
            <c:dLbl>
              <c:idx val="13"/>
              <c:tx>
                <c:rich>
                  <a:bodyPr/>
                  <a:lstStyle/>
                  <a:p>
                    <a:r>
                      <a:rPr lang="en-US" b="1" dirty="0">
                        <a:solidFill>
                          <a:schemeClr val="bg1"/>
                        </a:solidFill>
                      </a:rPr>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5-B7E8-4E38-92AB-38AB4B0D49CC}"/>
                </c:ext>
              </c:extLst>
            </c:dLbl>
            <c:dLbl>
              <c:idx val="14"/>
              <c:tx>
                <c:rich>
                  <a:bodyPr/>
                  <a:lstStyle/>
                  <a:p>
                    <a:r>
                      <a:rPr lang="en-US" b="1" dirty="0">
                        <a:solidFill>
                          <a:schemeClr val="bg1"/>
                        </a:solidFill>
                      </a:rPr>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9-B7E8-4E38-92AB-38AB4B0D49CC}"/>
                </c:ext>
              </c:extLst>
            </c:dLbl>
            <c:dLbl>
              <c:idx val="15"/>
              <c:tx>
                <c:rich>
                  <a:bodyPr/>
                  <a:lstStyle/>
                  <a:p>
                    <a:r>
                      <a:rPr lang="en-US" b="1" dirty="0">
                        <a:solidFill>
                          <a:schemeClr val="bg1"/>
                        </a:solidFill>
                      </a:rPr>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D-B7E8-4E38-92AB-38AB4B0D49CC}"/>
                </c:ext>
              </c:extLst>
            </c:dLbl>
            <c:dLbl>
              <c:idx val="16"/>
              <c:tx>
                <c:rich>
                  <a:bodyPr/>
                  <a:lstStyle/>
                  <a:p>
                    <a:r>
                      <a:rPr lang="en-US" b="1" dirty="0">
                        <a:solidFill>
                          <a:schemeClr val="bg1"/>
                        </a:solidFill>
                      </a:rPr>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1-B7E8-4E38-92AB-38AB4B0D49CC}"/>
                </c:ext>
              </c:extLst>
            </c:dLbl>
            <c:dLbl>
              <c:idx val="17"/>
              <c:tx>
                <c:rich>
                  <a:bodyPr/>
                  <a:lstStyle/>
                  <a:p>
                    <a:r>
                      <a:rPr lang="en-US" b="1" dirty="0">
                        <a:solidFill>
                          <a:schemeClr val="bg1"/>
                        </a:solidFill>
                      </a:rPr>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5-B7E8-4E38-92AB-38AB4B0D49CC}"/>
                </c:ext>
              </c:extLst>
            </c:dLbl>
            <c:dLbl>
              <c:idx val="18"/>
              <c:tx>
                <c:rich>
                  <a:bodyPr/>
                  <a:lstStyle/>
                  <a:p>
                    <a:r>
                      <a:rPr lang="en-US" b="1" dirty="0">
                        <a:solidFill>
                          <a:schemeClr val="bg1"/>
                        </a:solidFill>
                      </a:rPr>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8-B7E8-4E38-92AB-38AB4B0D49CC}"/>
                </c:ext>
              </c:extLst>
            </c:dLbl>
            <c:numFmt formatCode="#,##0" sourceLinked="0"/>
            <c:spPr>
              <a:noFill/>
              <a:ln>
                <a:noFill/>
              </a:ln>
              <a:effectLst/>
            </c:spPr>
            <c:txPr>
              <a:bodyPr wrap="square" lIns="38100" tIns="19050" rIns="38100" bIns="19050" anchor="ctr">
                <a:spAutoFit/>
              </a:bodyPr>
              <a:lstStyle/>
              <a:p>
                <a:pPr>
                  <a:defRPr sz="1000">
                    <a:solidFill>
                      <a:schemeClr val="tx1">
                        <a:lumMod val="50000"/>
                      </a:schemeClr>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Sheet1!$B$1:$T$1</c:f>
              <c:strCache>
                <c:ptCount val="19"/>
                <c:pt idx="0">
                  <c:v>Άνοδος τιμών / Πληθωρισμός / Μείωση αγοραστικής δύναμης των καταναλωτών </c:v>
                </c:pt>
                <c:pt idx="1">
                  <c:v>Αύξηση λειτουργικού κόστους επιχειρήσεων</c:v>
                </c:pt>
                <c:pt idx="2">
                  <c:v>Αβεβαιότητα οικονομικού περιβάλλοντος</c:v>
                </c:pt>
                <c:pt idx="3">
                  <c:v>Μειωμένη ζήτηση</c:v>
                </c:pt>
                <c:pt idx="4">
                  <c:v>Κίνδυνοι στην εφοδιαστική αλυσίδα</c:v>
                </c:pt>
                <c:pt idx="5">
                  <c:v>Υψηλή φορολογία/ Αβεβαιότητα φορολογικού καθεστώτος </c:v>
                </c:pt>
                <c:pt idx="6">
                  <c:v>Γεωπολιτικοί κίνδυνοι</c:v>
                </c:pt>
                <c:pt idx="7">
                  <c:v>Αύξηση επιτοκίων</c:v>
                </c:pt>
                <c:pt idx="8">
                  <c:v>Δυσκολία στην εύρεση του κατάλληλου προσωπικού</c:v>
                </c:pt>
                <c:pt idx="9">
                  <c:v>Αβεβαιότητα για την εξέλιξη της πανδημίας</c:v>
                </c:pt>
                <c:pt idx="10">
                  <c:v>Εμπορικοί πόλεμοι</c:v>
                </c:pt>
                <c:pt idx="11">
                  <c:v>Περιορισμοί σε θέματα χρηματοδότησης/ρευστότητας</c:v>
                </c:pt>
                <c:pt idx="12">
                  <c:v>Νομικές Διαδικασίες/ Κανονιστικό Πλαίσιο/ Εργατικό Δίκαιο/ Γραφειοκρατία</c:v>
                </c:pt>
                <c:pt idx="13">
                  <c:v>Πολιτική αβεβαιότητα</c:v>
                </c:pt>
                <c:pt idx="14">
                  <c:v>Κλιματική Αλλαγή/ Περιβαλλοντικοί Κίνδυνοι</c:v>
                </c:pt>
                <c:pt idx="15">
                  <c:v>Κυβερνοεπιθέσεις</c:v>
                </c:pt>
                <c:pt idx="16">
                  <c:v>Ταχύτητα Τεχνολογικών Αλλαγών (Διαταραχές)</c:v>
                </c:pt>
                <c:pt idx="17">
                  <c:v>Ανεπαρκής υποδομή</c:v>
                </c:pt>
                <c:pt idx="18">
                  <c:v>Δυσμενές περιβάλλον για Έρευνα &amp; Ανάπτυξη</c:v>
                </c:pt>
              </c:strCache>
            </c:strRef>
          </c:cat>
          <c:val>
            <c:numRef>
              <c:f>Sheet1!$B$9:$T$9</c:f>
              <c:numCache>
                <c:formatCode>0</c:formatCode>
                <c:ptCount val="19"/>
                <c:pt idx="0">
                  <c:v>30.04</c:v>
                </c:pt>
                <c:pt idx="1">
                  <c:v>32.89</c:v>
                </c:pt>
                <c:pt idx="2">
                  <c:v>39.61</c:v>
                </c:pt>
                <c:pt idx="3">
                  <c:v>35.090000000000003</c:v>
                </c:pt>
                <c:pt idx="4">
                  <c:v>30.93</c:v>
                </c:pt>
                <c:pt idx="5">
                  <c:v>39.659999999999997</c:v>
                </c:pt>
                <c:pt idx="6">
                  <c:v>40.17</c:v>
                </c:pt>
                <c:pt idx="7">
                  <c:v>36.96</c:v>
                </c:pt>
                <c:pt idx="8">
                  <c:v>35.159999999999997</c:v>
                </c:pt>
                <c:pt idx="9">
                  <c:v>37.81</c:v>
                </c:pt>
                <c:pt idx="10">
                  <c:v>40.619999999999997</c:v>
                </c:pt>
                <c:pt idx="11">
                  <c:v>29.62</c:v>
                </c:pt>
                <c:pt idx="12">
                  <c:v>34.25</c:v>
                </c:pt>
                <c:pt idx="13">
                  <c:v>40.4</c:v>
                </c:pt>
                <c:pt idx="14">
                  <c:v>32.9</c:v>
                </c:pt>
                <c:pt idx="15">
                  <c:v>29.93</c:v>
                </c:pt>
                <c:pt idx="16">
                  <c:v>35.78</c:v>
                </c:pt>
                <c:pt idx="17">
                  <c:v>35.979999999999997</c:v>
                </c:pt>
                <c:pt idx="18">
                  <c:v>30.69</c:v>
                </c:pt>
              </c:numCache>
            </c:numRef>
          </c:val>
          <c:extLst>
            <c:ext xmlns:c16="http://schemas.microsoft.com/office/drawing/2014/chart" uri="{C3380CC4-5D6E-409C-BE32-E72D297353CC}">
              <c16:uniqueId val="{00000005-B7E8-4E38-92AB-38AB4B0D49CC}"/>
            </c:ext>
          </c:extLst>
        </c:ser>
        <c:ser>
          <c:idx val="3"/>
          <c:order val="3"/>
          <c:tx>
            <c:strRef>
              <c:f>Sheet1!$A$10</c:f>
              <c:strCache>
                <c:ptCount val="1"/>
                <c:pt idx="0">
                  <c:v>Λιγότερο σημαντικό</c:v>
                </c:pt>
              </c:strCache>
            </c:strRef>
          </c:tx>
          <c:spPr>
            <a:solidFill>
              <a:srgbClr val="CBC4BC"/>
            </a:solidFill>
            <a:ln w="19050">
              <a:solidFill>
                <a:srgbClr val="CBC4BC"/>
              </a:solidFill>
            </a:ln>
          </c:spPr>
          <c:invertIfNegative val="0"/>
          <c:cat>
            <c:strRef>
              <c:f>Sheet1!$B$1:$T$1</c:f>
              <c:strCache>
                <c:ptCount val="19"/>
                <c:pt idx="0">
                  <c:v>Άνοδος τιμών / Πληθωρισμός / Μείωση αγοραστικής δύναμης των καταναλωτών </c:v>
                </c:pt>
                <c:pt idx="1">
                  <c:v>Αύξηση λειτουργικού κόστους επιχειρήσεων</c:v>
                </c:pt>
                <c:pt idx="2">
                  <c:v>Αβεβαιότητα οικονομικού περιβάλλοντος</c:v>
                </c:pt>
                <c:pt idx="3">
                  <c:v>Μειωμένη ζήτηση</c:v>
                </c:pt>
                <c:pt idx="4">
                  <c:v>Κίνδυνοι στην εφοδιαστική αλυσίδα</c:v>
                </c:pt>
                <c:pt idx="5">
                  <c:v>Υψηλή φορολογία/ Αβεβαιότητα φορολογικού καθεστώτος </c:v>
                </c:pt>
                <c:pt idx="6">
                  <c:v>Γεωπολιτικοί κίνδυνοι</c:v>
                </c:pt>
                <c:pt idx="7">
                  <c:v>Αύξηση επιτοκίων</c:v>
                </c:pt>
                <c:pt idx="8">
                  <c:v>Δυσκολία στην εύρεση του κατάλληλου προσωπικού</c:v>
                </c:pt>
                <c:pt idx="9">
                  <c:v>Αβεβαιότητα για την εξέλιξη της πανδημίας</c:v>
                </c:pt>
                <c:pt idx="10">
                  <c:v>Εμπορικοί πόλεμοι</c:v>
                </c:pt>
                <c:pt idx="11">
                  <c:v>Περιορισμοί σε θέματα χρηματοδότησης/ρευστότητας</c:v>
                </c:pt>
                <c:pt idx="12">
                  <c:v>Νομικές Διαδικασίες/ Κανονιστικό Πλαίσιο/ Εργατικό Δίκαιο/ Γραφειοκρατία</c:v>
                </c:pt>
                <c:pt idx="13">
                  <c:v>Πολιτική αβεβαιότητα</c:v>
                </c:pt>
                <c:pt idx="14">
                  <c:v>Κλιματική Αλλαγή/ Περιβαλλοντικοί Κίνδυνοι</c:v>
                </c:pt>
                <c:pt idx="15">
                  <c:v>Κυβερνοεπιθέσεις</c:v>
                </c:pt>
                <c:pt idx="16">
                  <c:v>Ταχύτητα Τεχνολογικών Αλλαγών (Διαταραχές)</c:v>
                </c:pt>
                <c:pt idx="17">
                  <c:v>Ανεπαρκής υποδομή</c:v>
                </c:pt>
                <c:pt idx="18">
                  <c:v>Δυσμενές περιβάλλον για Έρευνα &amp; Ανάπτυξη</c:v>
                </c:pt>
              </c:strCache>
            </c:strRef>
          </c:cat>
          <c:val>
            <c:numRef>
              <c:f>Sheet1!$B$10:$T$10</c:f>
              <c:numCache>
                <c:formatCode>0</c:formatCode>
                <c:ptCount val="19"/>
                <c:pt idx="0">
                  <c:v>5.99</c:v>
                </c:pt>
                <c:pt idx="1">
                  <c:v>8.89</c:v>
                </c:pt>
                <c:pt idx="2">
                  <c:v>9.82</c:v>
                </c:pt>
                <c:pt idx="3">
                  <c:v>12.33</c:v>
                </c:pt>
                <c:pt idx="4">
                  <c:v>15.77</c:v>
                </c:pt>
                <c:pt idx="5">
                  <c:v>13.45</c:v>
                </c:pt>
                <c:pt idx="6">
                  <c:v>14.57</c:v>
                </c:pt>
                <c:pt idx="7">
                  <c:v>18.03</c:v>
                </c:pt>
                <c:pt idx="8">
                  <c:v>22.4</c:v>
                </c:pt>
                <c:pt idx="9">
                  <c:v>22.88</c:v>
                </c:pt>
                <c:pt idx="10">
                  <c:v>20.18</c:v>
                </c:pt>
                <c:pt idx="11">
                  <c:v>22.99</c:v>
                </c:pt>
                <c:pt idx="12">
                  <c:v>23.52</c:v>
                </c:pt>
                <c:pt idx="13">
                  <c:v>19.91</c:v>
                </c:pt>
                <c:pt idx="14">
                  <c:v>29.42</c:v>
                </c:pt>
                <c:pt idx="15">
                  <c:v>31.3</c:v>
                </c:pt>
                <c:pt idx="16">
                  <c:v>32.380000000000003</c:v>
                </c:pt>
                <c:pt idx="17">
                  <c:v>31.69</c:v>
                </c:pt>
                <c:pt idx="18">
                  <c:v>32.11</c:v>
                </c:pt>
              </c:numCache>
            </c:numRef>
          </c:val>
          <c:extLst>
            <c:ext xmlns:c16="http://schemas.microsoft.com/office/drawing/2014/chart" uri="{C3380CC4-5D6E-409C-BE32-E72D297353CC}">
              <c16:uniqueId val="{00000006-B7E8-4E38-92AB-38AB4B0D49CC}"/>
            </c:ext>
          </c:extLst>
        </c:ser>
        <c:ser>
          <c:idx val="4"/>
          <c:order val="4"/>
          <c:tx>
            <c:strRef>
              <c:f>Sheet1!$A$11</c:f>
              <c:strCache>
                <c:ptCount val="1"/>
                <c:pt idx="0">
                  <c:v>Όχι σημαντικό</c:v>
                </c:pt>
              </c:strCache>
            </c:strRef>
          </c:tx>
          <c:spPr>
            <a:solidFill>
              <a:srgbClr val="CBC4BC"/>
            </a:solidFill>
            <a:ln w="19050">
              <a:solidFill>
                <a:srgbClr val="CBC4BC"/>
              </a:solidFill>
            </a:ln>
          </c:spPr>
          <c:invertIfNegative val="0"/>
          <c:cat>
            <c:strRef>
              <c:f>Sheet1!$B$1:$T$1</c:f>
              <c:strCache>
                <c:ptCount val="19"/>
                <c:pt idx="0">
                  <c:v>Άνοδος τιμών / Πληθωρισμός / Μείωση αγοραστικής δύναμης των καταναλωτών </c:v>
                </c:pt>
                <c:pt idx="1">
                  <c:v>Αύξηση λειτουργικού κόστους επιχειρήσεων</c:v>
                </c:pt>
                <c:pt idx="2">
                  <c:v>Αβεβαιότητα οικονομικού περιβάλλοντος</c:v>
                </c:pt>
                <c:pt idx="3">
                  <c:v>Μειωμένη ζήτηση</c:v>
                </c:pt>
                <c:pt idx="4">
                  <c:v>Κίνδυνοι στην εφοδιαστική αλυσίδα</c:v>
                </c:pt>
                <c:pt idx="5">
                  <c:v>Υψηλή φορολογία/ Αβεβαιότητα φορολογικού καθεστώτος </c:v>
                </c:pt>
                <c:pt idx="6">
                  <c:v>Γεωπολιτικοί κίνδυνοι</c:v>
                </c:pt>
                <c:pt idx="7">
                  <c:v>Αύξηση επιτοκίων</c:v>
                </c:pt>
                <c:pt idx="8">
                  <c:v>Δυσκολία στην εύρεση του κατάλληλου προσωπικού</c:v>
                </c:pt>
                <c:pt idx="9">
                  <c:v>Αβεβαιότητα για την εξέλιξη της πανδημίας</c:v>
                </c:pt>
                <c:pt idx="10">
                  <c:v>Εμπορικοί πόλεμοι</c:v>
                </c:pt>
                <c:pt idx="11">
                  <c:v>Περιορισμοί σε θέματα χρηματοδότησης/ρευστότητας</c:v>
                </c:pt>
                <c:pt idx="12">
                  <c:v>Νομικές Διαδικασίες/ Κανονιστικό Πλαίσιο/ Εργατικό Δίκαιο/ Γραφειοκρατία</c:v>
                </c:pt>
                <c:pt idx="13">
                  <c:v>Πολιτική αβεβαιότητα</c:v>
                </c:pt>
                <c:pt idx="14">
                  <c:v>Κλιματική Αλλαγή/ Περιβαλλοντικοί Κίνδυνοι</c:v>
                </c:pt>
                <c:pt idx="15">
                  <c:v>Κυβερνοεπιθέσεις</c:v>
                </c:pt>
                <c:pt idx="16">
                  <c:v>Ταχύτητα Τεχνολογικών Αλλαγών (Διαταραχές)</c:v>
                </c:pt>
                <c:pt idx="17">
                  <c:v>Ανεπαρκής υποδομή</c:v>
                </c:pt>
                <c:pt idx="18">
                  <c:v>Δυσμενές περιβάλλον για Έρευνα &amp; Ανάπτυξη</c:v>
                </c:pt>
              </c:strCache>
            </c:strRef>
          </c:cat>
          <c:val>
            <c:numRef>
              <c:f>Sheet1!$B$11:$T$11</c:f>
              <c:numCache>
                <c:formatCode>0</c:formatCode>
                <c:ptCount val="19"/>
                <c:pt idx="0">
                  <c:v>1.54</c:v>
                </c:pt>
                <c:pt idx="1">
                  <c:v>0.17</c:v>
                </c:pt>
                <c:pt idx="2">
                  <c:v>2.67</c:v>
                </c:pt>
                <c:pt idx="3">
                  <c:v>7.65</c:v>
                </c:pt>
                <c:pt idx="4">
                  <c:v>9.1999999999999993</c:v>
                </c:pt>
                <c:pt idx="5">
                  <c:v>5.43</c:v>
                </c:pt>
                <c:pt idx="6">
                  <c:v>5.5</c:v>
                </c:pt>
                <c:pt idx="7">
                  <c:v>9.6</c:v>
                </c:pt>
                <c:pt idx="8">
                  <c:v>8.7100000000000009</c:v>
                </c:pt>
                <c:pt idx="9">
                  <c:v>6.08</c:v>
                </c:pt>
                <c:pt idx="10">
                  <c:v>6.32</c:v>
                </c:pt>
                <c:pt idx="11">
                  <c:v>14.74</c:v>
                </c:pt>
                <c:pt idx="12">
                  <c:v>9.85</c:v>
                </c:pt>
                <c:pt idx="13">
                  <c:v>9.92</c:v>
                </c:pt>
                <c:pt idx="14">
                  <c:v>11.1</c:v>
                </c:pt>
                <c:pt idx="15">
                  <c:v>16.93</c:v>
                </c:pt>
                <c:pt idx="16">
                  <c:v>10.52</c:v>
                </c:pt>
                <c:pt idx="17">
                  <c:v>11.82</c:v>
                </c:pt>
                <c:pt idx="18">
                  <c:v>18.91</c:v>
                </c:pt>
              </c:numCache>
            </c:numRef>
          </c:val>
          <c:extLst>
            <c:ext xmlns:c16="http://schemas.microsoft.com/office/drawing/2014/chart" uri="{C3380CC4-5D6E-409C-BE32-E72D297353CC}">
              <c16:uniqueId val="{00000007-B7E8-4E38-92AB-38AB4B0D49CC}"/>
            </c:ext>
          </c:extLst>
        </c:ser>
        <c:ser>
          <c:idx val="5"/>
          <c:order val="5"/>
          <c:tx>
            <c:strRef>
              <c:f>Sheet1!$A$12</c:f>
              <c:strCache>
                <c:ptCount val="1"/>
                <c:pt idx="0">
                  <c:v>Λιγότερο σημαντικό</c:v>
                </c:pt>
              </c:strCache>
            </c:strRef>
          </c:tx>
          <c:spPr>
            <a:solidFill>
              <a:srgbClr val="CBC4BC"/>
            </a:solidFill>
            <a:ln w="19050">
              <a:solidFill>
                <a:srgbClr val="CBC4BC"/>
              </a:solidFill>
            </a:ln>
          </c:spPr>
          <c:invertIfNegative val="0"/>
          <c:dPt>
            <c:idx val="0"/>
            <c:invertIfNegative val="0"/>
            <c:bubble3D val="0"/>
            <c:extLst>
              <c:ext xmlns:c16="http://schemas.microsoft.com/office/drawing/2014/chart" uri="{C3380CC4-5D6E-409C-BE32-E72D297353CC}">
                <c16:uniqueId val="{00000008-B7E8-4E38-92AB-38AB4B0D49CC}"/>
              </c:ext>
            </c:extLst>
          </c:dPt>
          <c:dPt>
            <c:idx val="1"/>
            <c:invertIfNegative val="0"/>
            <c:bubble3D val="0"/>
            <c:extLst>
              <c:ext xmlns:c16="http://schemas.microsoft.com/office/drawing/2014/chart" uri="{C3380CC4-5D6E-409C-BE32-E72D297353CC}">
                <c16:uniqueId val="{00000009-B7E8-4E38-92AB-38AB4B0D49CC}"/>
              </c:ext>
            </c:extLst>
          </c:dPt>
          <c:cat>
            <c:strRef>
              <c:f>Sheet1!$B$1:$T$1</c:f>
              <c:strCache>
                <c:ptCount val="19"/>
                <c:pt idx="0">
                  <c:v>Άνοδος τιμών / Πληθωρισμός / Μείωση αγοραστικής δύναμης των καταναλωτών </c:v>
                </c:pt>
                <c:pt idx="1">
                  <c:v>Αύξηση λειτουργικού κόστους επιχειρήσεων</c:v>
                </c:pt>
                <c:pt idx="2">
                  <c:v>Αβεβαιότητα οικονομικού περιβάλλοντος</c:v>
                </c:pt>
                <c:pt idx="3">
                  <c:v>Μειωμένη ζήτηση</c:v>
                </c:pt>
                <c:pt idx="4">
                  <c:v>Κίνδυνοι στην εφοδιαστική αλυσίδα</c:v>
                </c:pt>
                <c:pt idx="5">
                  <c:v>Υψηλή φορολογία/ Αβεβαιότητα φορολογικού καθεστώτος </c:v>
                </c:pt>
                <c:pt idx="6">
                  <c:v>Γεωπολιτικοί κίνδυνοι</c:v>
                </c:pt>
                <c:pt idx="7">
                  <c:v>Αύξηση επιτοκίων</c:v>
                </c:pt>
                <c:pt idx="8">
                  <c:v>Δυσκολία στην εύρεση του κατάλληλου προσωπικού</c:v>
                </c:pt>
                <c:pt idx="9">
                  <c:v>Αβεβαιότητα για την εξέλιξη της πανδημίας</c:v>
                </c:pt>
                <c:pt idx="10">
                  <c:v>Εμπορικοί πόλεμοι</c:v>
                </c:pt>
                <c:pt idx="11">
                  <c:v>Περιορισμοί σε θέματα χρηματοδότησης/ρευστότητας</c:v>
                </c:pt>
                <c:pt idx="12">
                  <c:v>Νομικές Διαδικασίες/ Κανονιστικό Πλαίσιο/ Εργατικό Δίκαιο/ Γραφειοκρατία</c:v>
                </c:pt>
                <c:pt idx="13">
                  <c:v>Πολιτική αβεβαιότητα</c:v>
                </c:pt>
                <c:pt idx="14">
                  <c:v>Κλιματική Αλλαγή/ Περιβαλλοντικοί Κίνδυνοι</c:v>
                </c:pt>
                <c:pt idx="15">
                  <c:v>Κυβερνοεπιθέσεις</c:v>
                </c:pt>
                <c:pt idx="16">
                  <c:v>Ταχύτητα Τεχνολογικών Αλλαγών (Διαταραχές)</c:v>
                </c:pt>
                <c:pt idx="17">
                  <c:v>Ανεπαρκής υποδομή</c:v>
                </c:pt>
                <c:pt idx="18">
                  <c:v>Δυσμενές περιβάλλον για Έρευνα &amp; Ανάπτυξη</c:v>
                </c:pt>
              </c:strCache>
            </c:strRef>
          </c:cat>
          <c:val>
            <c:numRef>
              <c:f>Sheet1!$B$12:$T$12</c:f>
              <c:numCache>
                <c:formatCode>0</c:formatCode>
                <c:ptCount val="19"/>
                <c:pt idx="0">
                  <c:v>0.72</c:v>
                </c:pt>
                <c:pt idx="1">
                  <c:v>0.44</c:v>
                </c:pt>
                <c:pt idx="2">
                  <c:v>0</c:v>
                </c:pt>
                <c:pt idx="3">
                  <c:v>0.59</c:v>
                </c:pt>
                <c:pt idx="4">
                  <c:v>1.1499999999999999</c:v>
                </c:pt>
                <c:pt idx="5">
                  <c:v>0</c:v>
                </c:pt>
                <c:pt idx="6">
                  <c:v>0.75</c:v>
                </c:pt>
                <c:pt idx="7">
                  <c:v>1.64</c:v>
                </c:pt>
                <c:pt idx="8">
                  <c:v>0</c:v>
                </c:pt>
                <c:pt idx="9">
                  <c:v>0.46</c:v>
                </c:pt>
                <c:pt idx="10">
                  <c:v>0.52</c:v>
                </c:pt>
                <c:pt idx="11">
                  <c:v>1.5</c:v>
                </c:pt>
                <c:pt idx="12">
                  <c:v>1.05</c:v>
                </c:pt>
                <c:pt idx="13">
                  <c:v>0.9</c:v>
                </c:pt>
                <c:pt idx="14">
                  <c:v>0.17</c:v>
                </c:pt>
                <c:pt idx="15">
                  <c:v>0.69</c:v>
                </c:pt>
                <c:pt idx="16">
                  <c:v>1.1599999999999999</c:v>
                </c:pt>
                <c:pt idx="17">
                  <c:v>1.23</c:v>
                </c:pt>
                <c:pt idx="18">
                  <c:v>2.2799999999999998</c:v>
                </c:pt>
              </c:numCache>
            </c:numRef>
          </c:val>
          <c:extLst>
            <c:ext xmlns:c16="http://schemas.microsoft.com/office/drawing/2014/chart" uri="{C3380CC4-5D6E-409C-BE32-E72D297353CC}">
              <c16:uniqueId val="{0000000A-B7E8-4E38-92AB-38AB4B0D49CC}"/>
            </c:ext>
          </c:extLst>
        </c:ser>
        <c:dLbls>
          <c:showLegendKey val="0"/>
          <c:showVal val="0"/>
          <c:showCatName val="0"/>
          <c:showSerName val="0"/>
          <c:showPercent val="0"/>
          <c:showBubbleSize val="0"/>
        </c:dLbls>
        <c:gapWidth val="40"/>
        <c:overlap val="100"/>
        <c:axId val="499499872"/>
        <c:axId val="499501440"/>
      </c:barChart>
      <c:catAx>
        <c:axId val="499499872"/>
        <c:scaling>
          <c:orientation val="maxMin"/>
        </c:scaling>
        <c:delete val="0"/>
        <c:axPos val="l"/>
        <c:majorGridlines/>
        <c:numFmt formatCode="General" sourceLinked="0"/>
        <c:majorTickMark val="out"/>
        <c:minorTickMark val="none"/>
        <c:tickLblPos val="nextTo"/>
        <c:spPr>
          <a:ln>
            <a:noFill/>
          </a:ln>
        </c:spPr>
        <c:txPr>
          <a:bodyPr/>
          <a:lstStyle/>
          <a:p>
            <a:pPr>
              <a:defRPr sz="1000">
                <a:solidFill>
                  <a:schemeClr val="tx1">
                    <a:lumMod val="75000"/>
                  </a:schemeClr>
                </a:solidFill>
              </a:defRPr>
            </a:pPr>
            <a:endParaRPr lang="el-GR"/>
          </a:p>
        </c:txPr>
        <c:crossAx val="499501440"/>
        <c:crosses val="autoZero"/>
        <c:auto val="1"/>
        <c:lblAlgn val="ctr"/>
        <c:lblOffset val="100"/>
        <c:noMultiLvlLbl val="0"/>
      </c:catAx>
      <c:valAx>
        <c:axId val="499501440"/>
        <c:scaling>
          <c:orientation val="minMax"/>
        </c:scaling>
        <c:delete val="1"/>
        <c:axPos val="t"/>
        <c:numFmt formatCode="0%" sourceLinked="1"/>
        <c:majorTickMark val="out"/>
        <c:minorTickMark val="none"/>
        <c:tickLblPos val="nextTo"/>
        <c:crossAx val="499499872"/>
        <c:crosses val="autoZero"/>
        <c:crossBetween val="between"/>
        <c:majorUnit val="0.5"/>
      </c:valAx>
    </c:plotArea>
    <c:plotVisOnly val="1"/>
    <c:dispBlanksAs val="gap"/>
    <c:showDLblsOverMax val="0"/>
  </c:chart>
  <c:txPr>
    <a:bodyPr/>
    <a:lstStyle/>
    <a:p>
      <a:pPr>
        <a:defRPr sz="1200"/>
      </a:pPr>
      <a:endParaRPr lang="el-GR"/>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731758530183727"/>
          <c:w val="0.87535664136791025"/>
          <c:h val="0.81740707411573554"/>
        </c:manualLayout>
      </c:layout>
      <c:barChart>
        <c:barDir val="col"/>
        <c:grouping val="percentStacked"/>
        <c:varyColors val="0"/>
        <c:ser>
          <c:idx val="0"/>
          <c:order val="0"/>
          <c:tx>
            <c:strRef>
              <c:f>Sheet1!$B$1</c:f>
              <c:strCache>
                <c:ptCount val="1"/>
                <c:pt idx="0">
                  <c:v>ΔΓ/ΔΑ</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1"/>
            <c:invertIfNegative val="0"/>
            <c:bubble3D val="0"/>
            <c:extLst>
              <c:ext xmlns:c16="http://schemas.microsoft.com/office/drawing/2014/chart" uri="{C3380CC4-5D6E-409C-BE32-E72D297353CC}">
                <c16:uniqueId val="{00000001-EDB8-4927-9953-62EF4E982202}"/>
              </c:ext>
            </c:extLst>
          </c:dPt>
          <c:dPt>
            <c:idx val="2"/>
            <c:invertIfNegative val="0"/>
            <c:bubble3D val="0"/>
            <c:extLst>
              <c:ext xmlns:c16="http://schemas.microsoft.com/office/drawing/2014/chart" uri="{C3380CC4-5D6E-409C-BE32-E72D297353CC}">
                <c16:uniqueId val="{00000002-EDB8-4927-9953-62EF4E982202}"/>
              </c:ext>
            </c:extLst>
          </c:dPt>
          <c:dPt>
            <c:idx val="3"/>
            <c:invertIfNegative val="0"/>
            <c:bubble3D val="0"/>
            <c:extLst>
              <c:ext xmlns:c16="http://schemas.microsoft.com/office/drawing/2014/chart" uri="{C3380CC4-5D6E-409C-BE32-E72D297353CC}">
                <c16:uniqueId val="{00000003-EDB8-4927-9953-62EF4E98220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c:f>
              <c:numCache>
                <c:formatCode>General</c:formatCode>
                <c:ptCount val="1"/>
                <c:pt idx="0">
                  <c:v>2022</c:v>
                </c:pt>
              </c:numCache>
            </c:numRef>
          </c:cat>
          <c:val>
            <c:numRef>
              <c:f>Sheet1!$B$2</c:f>
              <c:numCache>
                <c:formatCode>0</c:formatCode>
                <c:ptCount val="1"/>
                <c:pt idx="0">
                  <c:v>6.49</c:v>
                </c:pt>
              </c:numCache>
            </c:numRef>
          </c:val>
          <c:extLst>
            <c:ext xmlns:c16="http://schemas.microsoft.com/office/drawing/2014/chart" uri="{C3380CC4-5D6E-409C-BE32-E72D297353CC}">
              <c16:uniqueId val="{00000004-EDB8-4927-9953-62EF4E982202}"/>
            </c:ext>
          </c:extLst>
        </c:ser>
        <c:ser>
          <c:idx val="1"/>
          <c:order val="1"/>
          <c:tx>
            <c:strRef>
              <c:f>Sheet1!$C$1</c:f>
              <c:strCache>
                <c:ptCount val="1"/>
                <c:pt idx="0">
                  <c:v>Δεν θα αυξηθεί</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c:f>
              <c:numCache>
                <c:formatCode>General</c:formatCode>
                <c:ptCount val="1"/>
                <c:pt idx="0">
                  <c:v>2022</c:v>
                </c:pt>
              </c:numCache>
            </c:numRef>
          </c:cat>
          <c:val>
            <c:numRef>
              <c:f>Sheet1!$C$2</c:f>
              <c:numCache>
                <c:formatCode>0</c:formatCode>
                <c:ptCount val="1"/>
                <c:pt idx="0">
                  <c:v>2.4</c:v>
                </c:pt>
              </c:numCache>
            </c:numRef>
          </c:val>
          <c:extLst>
            <c:ext xmlns:c16="http://schemas.microsoft.com/office/drawing/2014/chart" uri="{C3380CC4-5D6E-409C-BE32-E72D297353CC}">
              <c16:uniqueId val="{00000009-EDB8-4927-9953-62EF4E982202}"/>
            </c:ext>
          </c:extLst>
        </c:ser>
        <c:ser>
          <c:idx val="2"/>
          <c:order val="2"/>
          <c:tx>
            <c:strRef>
              <c:f>Sheet1!$D$1</c:f>
              <c:strCache>
                <c:ptCount val="1"/>
                <c:pt idx="0">
                  <c:v>Up to 5%</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c:f>
              <c:numCache>
                <c:formatCode>General</c:formatCode>
                <c:ptCount val="1"/>
                <c:pt idx="0">
                  <c:v>2022</c:v>
                </c:pt>
              </c:numCache>
            </c:numRef>
          </c:cat>
          <c:val>
            <c:numRef>
              <c:f>Sheet1!$D$2</c:f>
              <c:numCache>
                <c:formatCode>0</c:formatCode>
                <c:ptCount val="1"/>
                <c:pt idx="0">
                  <c:v>9.8800000000000008</c:v>
                </c:pt>
              </c:numCache>
            </c:numRef>
          </c:val>
          <c:extLst>
            <c:ext xmlns:c16="http://schemas.microsoft.com/office/drawing/2014/chart" uri="{C3380CC4-5D6E-409C-BE32-E72D297353CC}">
              <c16:uniqueId val="{0000000E-EDB8-4927-9953-62EF4E982202}"/>
            </c:ext>
          </c:extLst>
        </c:ser>
        <c:ser>
          <c:idx val="3"/>
          <c:order val="3"/>
          <c:tx>
            <c:strRef>
              <c:f>Sheet1!$E$1</c:f>
              <c:strCache>
                <c:ptCount val="1"/>
                <c:pt idx="0">
                  <c:v>5%-10%</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c:f>
              <c:numCache>
                <c:formatCode>General</c:formatCode>
                <c:ptCount val="1"/>
                <c:pt idx="0">
                  <c:v>2022</c:v>
                </c:pt>
              </c:numCache>
            </c:numRef>
          </c:cat>
          <c:val>
            <c:numRef>
              <c:f>Sheet1!$E$2</c:f>
              <c:numCache>
                <c:formatCode>0</c:formatCode>
                <c:ptCount val="1"/>
                <c:pt idx="0">
                  <c:v>29.34</c:v>
                </c:pt>
              </c:numCache>
            </c:numRef>
          </c:val>
          <c:extLst>
            <c:ext xmlns:c16="http://schemas.microsoft.com/office/drawing/2014/chart" uri="{C3380CC4-5D6E-409C-BE32-E72D297353CC}">
              <c16:uniqueId val="{0000000F-EDB8-4927-9953-62EF4E982202}"/>
            </c:ext>
          </c:extLst>
        </c:ser>
        <c:ser>
          <c:idx val="4"/>
          <c:order val="4"/>
          <c:tx>
            <c:strRef>
              <c:f>Sheet1!$F$1</c:f>
              <c:strCache>
                <c:ptCount val="1"/>
                <c:pt idx="0">
                  <c:v>10%-20%</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c:f>
              <c:numCache>
                <c:formatCode>General</c:formatCode>
                <c:ptCount val="1"/>
                <c:pt idx="0">
                  <c:v>2022</c:v>
                </c:pt>
              </c:numCache>
            </c:numRef>
          </c:cat>
          <c:val>
            <c:numRef>
              <c:f>Sheet1!$F$2</c:f>
              <c:numCache>
                <c:formatCode>0</c:formatCode>
                <c:ptCount val="1"/>
                <c:pt idx="0">
                  <c:v>28.95</c:v>
                </c:pt>
              </c:numCache>
            </c:numRef>
          </c:val>
          <c:extLst>
            <c:ext xmlns:c16="http://schemas.microsoft.com/office/drawing/2014/chart" uri="{C3380CC4-5D6E-409C-BE32-E72D297353CC}">
              <c16:uniqueId val="{00000010-EDB8-4927-9953-62EF4E982202}"/>
            </c:ext>
          </c:extLst>
        </c:ser>
        <c:ser>
          <c:idx val="5"/>
          <c:order val="5"/>
          <c:tx>
            <c:strRef>
              <c:f>Sheet1!$G$1</c:f>
              <c:strCache>
                <c:ptCount val="1"/>
                <c:pt idx="0">
                  <c:v>Πάνω από 20%</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c:f>
              <c:numCache>
                <c:formatCode>General</c:formatCode>
                <c:ptCount val="1"/>
                <c:pt idx="0">
                  <c:v>2022</c:v>
                </c:pt>
              </c:numCache>
            </c:numRef>
          </c:cat>
          <c:val>
            <c:numRef>
              <c:f>Sheet1!$G$2</c:f>
              <c:numCache>
                <c:formatCode>0</c:formatCode>
                <c:ptCount val="1"/>
                <c:pt idx="0">
                  <c:v>22.95</c:v>
                </c:pt>
              </c:numCache>
            </c:numRef>
          </c:val>
          <c:extLst>
            <c:ext xmlns:c16="http://schemas.microsoft.com/office/drawing/2014/chart" uri="{C3380CC4-5D6E-409C-BE32-E72D297353CC}">
              <c16:uniqueId val="{00000000-2FD3-4D26-AE35-F0CC418B86CD}"/>
            </c:ext>
          </c:extLst>
        </c:ser>
        <c:dLbls>
          <c:dLblPos val="ctr"/>
          <c:showLegendKey val="0"/>
          <c:showVal val="1"/>
          <c:showCatName val="0"/>
          <c:showSerName val="0"/>
          <c:showPercent val="0"/>
          <c:showBubbleSize val="0"/>
        </c:dLbls>
        <c:gapWidth val="400"/>
        <c:overlap val="100"/>
        <c:axId val="364962984"/>
        <c:axId val="364963376"/>
      </c:barChart>
      <c:catAx>
        <c:axId val="364962984"/>
        <c:scaling>
          <c:orientation val="minMax"/>
        </c:scaling>
        <c:delete val="0"/>
        <c:axPos val="b"/>
        <c:numFmt formatCode="General"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00" b="1" i="0" u="none" strike="noStrike" kern="1200" baseline="0">
                <a:solidFill>
                  <a:srgbClr val="333333"/>
                </a:solidFill>
                <a:latin typeface="+mn-lt"/>
                <a:ea typeface="+mn-ea"/>
                <a:cs typeface="+mn-cs"/>
              </a:defRPr>
            </a:pPr>
            <a:endParaRPr lang="el-GR"/>
          </a:p>
        </c:txPr>
        <c:crossAx val="364963376"/>
        <c:crosses val="autoZero"/>
        <c:auto val="1"/>
        <c:lblAlgn val="ctr"/>
        <c:lblOffset val="100"/>
        <c:noMultiLvlLbl val="0"/>
      </c:catAx>
      <c:valAx>
        <c:axId val="364963376"/>
        <c:scaling>
          <c:orientation val="minMax"/>
        </c:scaling>
        <c:delete val="1"/>
        <c:axPos val="l"/>
        <c:numFmt formatCode="0%" sourceLinked="1"/>
        <c:majorTickMark val="none"/>
        <c:minorTickMark val="none"/>
        <c:tickLblPos val="nextTo"/>
        <c:crossAx val="364962984"/>
        <c:crosses val="autoZero"/>
        <c:crossBetween val="between"/>
      </c:valAx>
      <c:spPr>
        <a:noFill/>
        <a:ln>
          <a:noFill/>
        </a:ln>
        <a:effectLst/>
      </c:spPr>
    </c:plotArea>
    <c:legend>
      <c:legendPos val="r"/>
      <c:legendEntry>
        <c:idx val="3"/>
        <c:txPr>
          <a:bodyPr rot="0" spcFirstLastPara="1" vertOverflow="ellipsis" vert="horz" wrap="square" anchor="ctr" anchorCtr="1"/>
          <a:lstStyle/>
          <a:p>
            <a:pPr>
              <a:defRPr sz="1100" b="0" i="0" u="none" strike="noStrike" kern="1200" baseline="0">
                <a:solidFill>
                  <a:srgbClr val="333333"/>
                </a:solidFill>
                <a:latin typeface="+mn-lt"/>
                <a:ea typeface="+mn-ea"/>
                <a:cs typeface="+mn-cs"/>
              </a:defRPr>
            </a:pPr>
            <a:endParaRPr lang="el-GR"/>
          </a:p>
        </c:txPr>
      </c:legendEntry>
      <c:legendEntry>
        <c:idx val="4"/>
        <c:txPr>
          <a:bodyPr rot="0" spcFirstLastPara="1" vertOverflow="ellipsis" vert="horz" wrap="square" anchor="ctr" anchorCtr="1"/>
          <a:lstStyle/>
          <a:p>
            <a:pPr>
              <a:defRPr sz="1100" b="0" i="0" u="none" strike="noStrike" kern="1200" baseline="0">
                <a:solidFill>
                  <a:srgbClr val="333333"/>
                </a:solidFill>
                <a:latin typeface="+mn-lt"/>
                <a:ea typeface="+mn-ea"/>
                <a:cs typeface="+mn-cs"/>
              </a:defRPr>
            </a:pPr>
            <a:endParaRPr lang="el-GR"/>
          </a:p>
        </c:txPr>
      </c:legendEntry>
      <c:legendEntry>
        <c:idx val="5"/>
        <c:txPr>
          <a:bodyPr rot="0" spcFirstLastPara="1" vertOverflow="ellipsis" vert="horz" wrap="square" anchor="ctr" anchorCtr="1"/>
          <a:lstStyle/>
          <a:p>
            <a:pPr>
              <a:defRPr sz="1100" b="0" i="0" u="none" strike="noStrike" kern="1200" baseline="0">
                <a:solidFill>
                  <a:srgbClr val="333333"/>
                </a:solidFill>
                <a:latin typeface="+mn-lt"/>
                <a:ea typeface="+mn-ea"/>
                <a:cs typeface="+mn-cs"/>
              </a:defRPr>
            </a:pPr>
            <a:endParaRPr lang="el-GR"/>
          </a:p>
        </c:txPr>
      </c:legendEntry>
      <c:layout>
        <c:manualLayout>
          <c:xMode val="edge"/>
          <c:yMode val="edge"/>
          <c:x val="0.75903503314907306"/>
          <c:y val="0.24691358024691357"/>
          <c:w val="0.24096496685092694"/>
          <c:h val="0.57740568753692101"/>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333333"/>
              </a:solidFill>
              <a:latin typeface="+mn-lt"/>
              <a:ea typeface="+mn-ea"/>
              <a:cs typeface="+mn-cs"/>
            </a:defRPr>
          </a:pPr>
          <a:endParaRPr lang="el-GR"/>
        </a:p>
      </c:txPr>
    </c:legend>
    <c:plotVisOnly val="1"/>
    <c:dispBlanksAs val="gap"/>
    <c:showDLblsOverMax val="0"/>
  </c:chart>
  <c:spPr>
    <a:noFill/>
    <a:ln w="6350" cap="flat" cmpd="sng" algn="ctr">
      <a:noFill/>
      <a:prstDash val="solid"/>
      <a:miter lim="800000"/>
    </a:ln>
    <a:effectLst/>
  </c:spPr>
  <c:txPr>
    <a:bodyPr/>
    <a:lstStyle/>
    <a:p>
      <a:pPr>
        <a:defRPr sz="1000">
          <a:solidFill>
            <a:srgbClr val="333333"/>
          </a:solidFill>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731758530183727"/>
          <c:w val="0.87535664136791025"/>
          <c:h val="0.81740707411573554"/>
        </c:manualLayout>
      </c:layout>
      <c:barChart>
        <c:barDir val="col"/>
        <c:grouping val="percentStacked"/>
        <c:varyColors val="0"/>
        <c:ser>
          <c:idx val="0"/>
          <c:order val="0"/>
          <c:tx>
            <c:strRef>
              <c:f>Sheet1!$B$1</c:f>
              <c:strCache>
                <c:ptCount val="1"/>
                <c:pt idx="0">
                  <c:v>ΔΓ/ΔΑ</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1"/>
            <c:invertIfNegative val="0"/>
            <c:bubble3D val="0"/>
            <c:extLst>
              <c:ext xmlns:c16="http://schemas.microsoft.com/office/drawing/2014/chart" uri="{C3380CC4-5D6E-409C-BE32-E72D297353CC}">
                <c16:uniqueId val="{00000000-C5E2-4C2C-B257-6150B1A50335}"/>
              </c:ext>
            </c:extLst>
          </c:dPt>
          <c:dPt>
            <c:idx val="2"/>
            <c:invertIfNegative val="0"/>
            <c:bubble3D val="0"/>
            <c:extLst>
              <c:ext xmlns:c16="http://schemas.microsoft.com/office/drawing/2014/chart" uri="{C3380CC4-5D6E-409C-BE32-E72D297353CC}">
                <c16:uniqueId val="{00000001-C5E2-4C2C-B257-6150B1A50335}"/>
              </c:ext>
            </c:extLst>
          </c:dPt>
          <c:dPt>
            <c:idx val="3"/>
            <c:invertIfNegative val="0"/>
            <c:bubble3D val="0"/>
            <c:extLst>
              <c:ext xmlns:c16="http://schemas.microsoft.com/office/drawing/2014/chart" uri="{C3380CC4-5D6E-409C-BE32-E72D297353CC}">
                <c16:uniqueId val="{00000002-C5E2-4C2C-B257-6150B1A50335}"/>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c:f>
              <c:numCache>
                <c:formatCode>General</c:formatCode>
                <c:ptCount val="1"/>
                <c:pt idx="0">
                  <c:v>2022</c:v>
                </c:pt>
              </c:numCache>
            </c:numRef>
          </c:cat>
          <c:val>
            <c:numRef>
              <c:f>Sheet1!$B$2</c:f>
              <c:numCache>
                <c:formatCode>0</c:formatCode>
                <c:ptCount val="1"/>
                <c:pt idx="0">
                  <c:v>8.89</c:v>
                </c:pt>
              </c:numCache>
            </c:numRef>
          </c:val>
          <c:extLst>
            <c:ext xmlns:c16="http://schemas.microsoft.com/office/drawing/2014/chart" uri="{C3380CC4-5D6E-409C-BE32-E72D297353CC}">
              <c16:uniqueId val="{00000003-C5E2-4C2C-B257-6150B1A50335}"/>
            </c:ext>
          </c:extLst>
        </c:ser>
        <c:ser>
          <c:idx val="1"/>
          <c:order val="1"/>
          <c:tx>
            <c:strRef>
              <c:f>Sheet1!$C$1</c:f>
              <c:strCache>
                <c:ptCount val="1"/>
                <c:pt idx="0">
                  <c:v>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c:f>
              <c:numCache>
                <c:formatCode>General</c:formatCode>
                <c:ptCount val="1"/>
                <c:pt idx="0">
                  <c:v>2022</c:v>
                </c:pt>
              </c:numCache>
            </c:numRef>
          </c:cat>
          <c:val>
            <c:numRef>
              <c:f>Sheet1!$C$2</c:f>
              <c:numCache>
                <c:formatCode>0</c:formatCode>
                <c:ptCount val="1"/>
                <c:pt idx="0">
                  <c:v>3.61</c:v>
                </c:pt>
              </c:numCache>
            </c:numRef>
          </c:val>
          <c:extLst>
            <c:ext xmlns:c16="http://schemas.microsoft.com/office/drawing/2014/chart" uri="{C3380CC4-5D6E-409C-BE32-E72D297353CC}">
              <c16:uniqueId val="{00000004-C5E2-4C2C-B257-6150B1A50335}"/>
            </c:ext>
          </c:extLst>
        </c:ser>
        <c:ser>
          <c:idx val="2"/>
          <c:order val="2"/>
          <c:tx>
            <c:strRef>
              <c:f>Sheet1!$D$1</c:f>
              <c:strCache>
                <c:ptCount val="1"/>
                <c:pt idx="0">
                  <c:v>Έως 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c:f>
              <c:numCache>
                <c:formatCode>General</c:formatCode>
                <c:ptCount val="1"/>
                <c:pt idx="0">
                  <c:v>2022</c:v>
                </c:pt>
              </c:numCache>
            </c:numRef>
          </c:cat>
          <c:val>
            <c:numRef>
              <c:f>Sheet1!$D$2</c:f>
              <c:numCache>
                <c:formatCode>0</c:formatCode>
                <c:ptCount val="1"/>
                <c:pt idx="0">
                  <c:v>41.5</c:v>
                </c:pt>
              </c:numCache>
            </c:numRef>
          </c:val>
          <c:extLst>
            <c:ext xmlns:c16="http://schemas.microsoft.com/office/drawing/2014/chart" uri="{C3380CC4-5D6E-409C-BE32-E72D297353CC}">
              <c16:uniqueId val="{00000005-C5E2-4C2C-B257-6150B1A50335}"/>
            </c:ext>
          </c:extLst>
        </c:ser>
        <c:ser>
          <c:idx val="3"/>
          <c:order val="3"/>
          <c:tx>
            <c:strRef>
              <c:f>Sheet1!$E$1</c:f>
              <c:strCache>
                <c:ptCount val="1"/>
                <c:pt idx="0">
                  <c:v>Έως 50%</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c:f>
              <c:numCache>
                <c:formatCode>General</c:formatCode>
                <c:ptCount val="1"/>
                <c:pt idx="0">
                  <c:v>2022</c:v>
                </c:pt>
              </c:numCache>
            </c:numRef>
          </c:cat>
          <c:val>
            <c:numRef>
              <c:f>Sheet1!$E$2</c:f>
              <c:numCache>
                <c:formatCode>0</c:formatCode>
                <c:ptCount val="1"/>
                <c:pt idx="0">
                  <c:v>26.529999999999998</c:v>
                </c:pt>
              </c:numCache>
            </c:numRef>
          </c:val>
          <c:extLst>
            <c:ext xmlns:c16="http://schemas.microsoft.com/office/drawing/2014/chart" uri="{C3380CC4-5D6E-409C-BE32-E72D297353CC}">
              <c16:uniqueId val="{00000006-C5E2-4C2C-B257-6150B1A50335}"/>
            </c:ext>
          </c:extLst>
        </c:ser>
        <c:ser>
          <c:idx val="4"/>
          <c:order val="4"/>
          <c:tx>
            <c:strRef>
              <c:f>Sheet1!$F$1</c:f>
              <c:strCache>
                <c:ptCount val="1"/>
                <c:pt idx="0">
                  <c:v>Έως 70%</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c:f>
              <c:numCache>
                <c:formatCode>General</c:formatCode>
                <c:ptCount val="1"/>
                <c:pt idx="0">
                  <c:v>2022</c:v>
                </c:pt>
              </c:numCache>
            </c:numRef>
          </c:cat>
          <c:val>
            <c:numRef>
              <c:f>Sheet1!$F$2</c:f>
              <c:numCache>
                <c:formatCode>0</c:formatCode>
                <c:ptCount val="1"/>
                <c:pt idx="0">
                  <c:v>6.41</c:v>
                </c:pt>
              </c:numCache>
            </c:numRef>
          </c:val>
          <c:extLst>
            <c:ext xmlns:c16="http://schemas.microsoft.com/office/drawing/2014/chart" uri="{C3380CC4-5D6E-409C-BE32-E72D297353CC}">
              <c16:uniqueId val="{00000007-C5E2-4C2C-B257-6150B1A50335}"/>
            </c:ext>
          </c:extLst>
        </c:ser>
        <c:ser>
          <c:idx val="5"/>
          <c:order val="5"/>
          <c:tx>
            <c:strRef>
              <c:f>Sheet1!$G$1</c:f>
              <c:strCache>
                <c:ptCount val="1"/>
                <c:pt idx="0">
                  <c:v>100%</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c:f>
              <c:numCache>
                <c:formatCode>General</c:formatCode>
                <c:ptCount val="1"/>
                <c:pt idx="0">
                  <c:v>2022</c:v>
                </c:pt>
              </c:numCache>
            </c:numRef>
          </c:cat>
          <c:val>
            <c:numRef>
              <c:f>Sheet1!$G$2</c:f>
              <c:numCache>
                <c:formatCode>0</c:formatCode>
                <c:ptCount val="1"/>
                <c:pt idx="0">
                  <c:v>13.07</c:v>
                </c:pt>
              </c:numCache>
            </c:numRef>
          </c:val>
          <c:extLst>
            <c:ext xmlns:c16="http://schemas.microsoft.com/office/drawing/2014/chart" uri="{C3380CC4-5D6E-409C-BE32-E72D297353CC}">
              <c16:uniqueId val="{00000008-C5E2-4C2C-B257-6150B1A50335}"/>
            </c:ext>
          </c:extLst>
        </c:ser>
        <c:dLbls>
          <c:dLblPos val="ctr"/>
          <c:showLegendKey val="0"/>
          <c:showVal val="1"/>
          <c:showCatName val="0"/>
          <c:showSerName val="0"/>
          <c:showPercent val="0"/>
          <c:showBubbleSize val="0"/>
        </c:dLbls>
        <c:gapWidth val="400"/>
        <c:overlap val="100"/>
        <c:axId val="364962984"/>
        <c:axId val="364963376"/>
      </c:barChart>
      <c:catAx>
        <c:axId val="364962984"/>
        <c:scaling>
          <c:orientation val="minMax"/>
        </c:scaling>
        <c:delete val="0"/>
        <c:axPos val="b"/>
        <c:numFmt formatCode="General"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00" b="1" i="0" u="none" strike="noStrike" kern="1200" baseline="0">
                <a:solidFill>
                  <a:srgbClr val="333333"/>
                </a:solidFill>
                <a:latin typeface="+mn-lt"/>
                <a:ea typeface="+mn-ea"/>
                <a:cs typeface="+mn-cs"/>
              </a:defRPr>
            </a:pPr>
            <a:endParaRPr lang="el-GR"/>
          </a:p>
        </c:txPr>
        <c:crossAx val="364963376"/>
        <c:crosses val="autoZero"/>
        <c:auto val="1"/>
        <c:lblAlgn val="ctr"/>
        <c:lblOffset val="100"/>
        <c:noMultiLvlLbl val="0"/>
      </c:catAx>
      <c:valAx>
        <c:axId val="364963376"/>
        <c:scaling>
          <c:orientation val="minMax"/>
        </c:scaling>
        <c:delete val="1"/>
        <c:axPos val="l"/>
        <c:numFmt formatCode="0%" sourceLinked="1"/>
        <c:majorTickMark val="none"/>
        <c:minorTickMark val="none"/>
        <c:tickLblPos val="nextTo"/>
        <c:crossAx val="364962984"/>
        <c:crosses val="autoZero"/>
        <c:crossBetween val="between"/>
      </c:valAx>
      <c:spPr>
        <a:noFill/>
        <a:ln>
          <a:noFill/>
        </a:ln>
        <a:effectLst/>
      </c:spPr>
    </c:plotArea>
    <c:legend>
      <c:legendPos val="r"/>
      <c:legendEntry>
        <c:idx val="3"/>
        <c:txPr>
          <a:bodyPr rot="0" spcFirstLastPara="1" vertOverflow="ellipsis" vert="horz" wrap="square" anchor="ctr" anchorCtr="1"/>
          <a:lstStyle/>
          <a:p>
            <a:pPr>
              <a:defRPr sz="1100" b="0" i="0" u="none" strike="noStrike" kern="1200" baseline="0">
                <a:solidFill>
                  <a:srgbClr val="333333"/>
                </a:solidFill>
                <a:latin typeface="+mn-lt"/>
                <a:ea typeface="+mn-ea"/>
                <a:cs typeface="+mn-cs"/>
              </a:defRPr>
            </a:pPr>
            <a:endParaRPr lang="el-GR"/>
          </a:p>
        </c:txPr>
      </c:legendEntry>
      <c:legendEntry>
        <c:idx val="4"/>
        <c:txPr>
          <a:bodyPr rot="0" spcFirstLastPara="1" vertOverflow="ellipsis" vert="horz" wrap="square" anchor="ctr" anchorCtr="1"/>
          <a:lstStyle/>
          <a:p>
            <a:pPr>
              <a:defRPr sz="1100" b="0" i="0" u="none" strike="noStrike" kern="1200" baseline="0">
                <a:solidFill>
                  <a:srgbClr val="333333"/>
                </a:solidFill>
                <a:latin typeface="+mn-lt"/>
                <a:ea typeface="+mn-ea"/>
                <a:cs typeface="+mn-cs"/>
              </a:defRPr>
            </a:pPr>
            <a:endParaRPr lang="el-GR"/>
          </a:p>
        </c:txPr>
      </c:legendEntry>
      <c:legendEntry>
        <c:idx val="5"/>
        <c:txPr>
          <a:bodyPr rot="0" spcFirstLastPara="1" vertOverflow="ellipsis" vert="horz" wrap="square" anchor="ctr" anchorCtr="1"/>
          <a:lstStyle/>
          <a:p>
            <a:pPr>
              <a:defRPr sz="1100" b="0" i="0" u="none" strike="noStrike" kern="1200" baseline="0">
                <a:solidFill>
                  <a:srgbClr val="333333"/>
                </a:solidFill>
                <a:latin typeface="+mn-lt"/>
                <a:ea typeface="+mn-ea"/>
                <a:cs typeface="+mn-cs"/>
              </a:defRPr>
            </a:pPr>
            <a:endParaRPr lang="el-GR"/>
          </a:p>
        </c:txPr>
      </c:legendEntry>
      <c:layout>
        <c:manualLayout>
          <c:xMode val="edge"/>
          <c:yMode val="edge"/>
          <c:x val="0.75903503314907306"/>
          <c:y val="0.24691358024691357"/>
          <c:w val="0.24096496685092694"/>
          <c:h val="0.57740568753692101"/>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333333"/>
              </a:solidFill>
              <a:latin typeface="+mn-lt"/>
              <a:ea typeface="+mn-ea"/>
              <a:cs typeface="+mn-cs"/>
            </a:defRPr>
          </a:pPr>
          <a:endParaRPr lang="el-GR"/>
        </a:p>
      </c:txPr>
    </c:legend>
    <c:plotVisOnly val="1"/>
    <c:dispBlanksAs val="gap"/>
    <c:showDLblsOverMax val="0"/>
  </c:chart>
  <c:spPr>
    <a:noFill/>
    <a:ln w="6350" cap="flat" cmpd="sng" algn="ctr">
      <a:noFill/>
      <a:prstDash val="solid"/>
      <a:miter lim="800000"/>
    </a:ln>
    <a:effectLst/>
  </c:spPr>
  <c:txPr>
    <a:bodyPr/>
    <a:lstStyle/>
    <a:p>
      <a:pPr>
        <a:defRPr sz="1000">
          <a:solidFill>
            <a:srgbClr val="333333"/>
          </a:solidFill>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l-GR" sz="2400" b="1" dirty="0">
                <a:solidFill>
                  <a:schemeClr val="accent1"/>
                </a:solidFill>
              </a:rPr>
              <a:t>Πόσο</a:t>
            </a:r>
            <a:r>
              <a:rPr lang="el-GR" sz="2400" b="1" baseline="0" dirty="0">
                <a:solidFill>
                  <a:schemeClr val="accent1"/>
                </a:solidFill>
              </a:rPr>
              <a:t> εκτιμάτε ότι έχουν αυξηθεί τα παρακάτω κόστη στην επιχείρησή σας τους τελευταίες 12 μήνες; (%)</a:t>
            </a:r>
            <a:endParaRPr lang="el-GR" sz="2400" b="1" dirty="0">
              <a:solidFill>
                <a:schemeClr val="accent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bar"/>
        <c:grouping val="clustered"/>
        <c:varyColors val="0"/>
        <c:ser>
          <c:idx val="7"/>
          <c:order val="7"/>
          <c:tx>
            <c:strRef>
              <c:f>'Cost change summary'!$B$10</c:f>
              <c:strCache>
                <c:ptCount val="1"/>
                <c:pt idx="0">
                  <c:v>Ελλάδα</c:v>
                </c:pt>
              </c:strCache>
            </c:strRef>
          </c:tx>
          <c:spPr>
            <a:solidFill>
              <a:schemeClr val="accent1"/>
            </a:solidFill>
            <a:ln>
              <a:solidFill>
                <a:schemeClr val="accent1"/>
              </a:solidFill>
            </a:ln>
            <a:effectLst/>
          </c:spPr>
          <c:invertIfNegative val="0"/>
          <c:cat>
            <c:strRef>
              <c:f>'Cost change summary'!$C$2:$H$2</c:f>
              <c:strCache>
                <c:ptCount val="6"/>
                <c:pt idx="0">
                  <c:v>Μισθοί και αποζημιώσεις προσωπικού</c:v>
                </c:pt>
                <c:pt idx="1">
                  <c:v>Πρώτες ύλες</c:v>
                </c:pt>
                <c:pt idx="2">
                  <c:v>Εξοπλισμός</c:v>
                </c:pt>
                <c:pt idx="3">
                  <c:v>Ενέργειας / Υπηρεσίες κοινής ωφελείας</c:v>
                </c:pt>
                <c:pt idx="4">
                  <c:v>Έξοδα μεταφοράς</c:v>
                </c:pt>
                <c:pt idx="5">
                  <c:v>Τραπεζικό κόστος / τόκοι</c:v>
                </c:pt>
              </c:strCache>
            </c:strRef>
          </c:cat>
          <c:val>
            <c:numRef>
              <c:f>'Cost change summary'!$C$10:$H$10</c:f>
              <c:numCache>
                <c:formatCode>###0</c:formatCode>
                <c:ptCount val="6"/>
                <c:pt idx="0">
                  <c:v>10.879999999999997</c:v>
                </c:pt>
                <c:pt idx="1">
                  <c:v>34.588235294117645</c:v>
                </c:pt>
                <c:pt idx="2">
                  <c:v>17.350000000000005</c:v>
                </c:pt>
                <c:pt idx="3">
                  <c:v>54.073529411764717</c:v>
                </c:pt>
                <c:pt idx="4">
                  <c:v>34.272222222222226</c:v>
                </c:pt>
                <c:pt idx="5">
                  <c:v>6.620000000000001</c:v>
                </c:pt>
              </c:numCache>
            </c:numRef>
          </c:val>
          <c:extLst>
            <c:ext xmlns:c16="http://schemas.microsoft.com/office/drawing/2014/chart" uri="{C3380CC4-5D6E-409C-BE32-E72D297353CC}">
              <c16:uniqueId val="{00000000-9970-4540-A750-D433074DF9F4}"/>
            </c:ext>
          </c:extLst>
        </c:ser>
        <c:dLbls>
          <c:showLegendKey val="0"/>
          <c:showVal val="0"/>
          <c:showCatName val="0"/>
          <c:showSerName val="0"/>
          <c:showPercent val="0"/>
          <c:showBubbleSize val="0"/>
        </c:dLbls>
        <c:gapWidth val="182"/>
        <c:axId val="680303256"/>
        <c:axId val="680301944"/>
        <c:extLst>
          <c:ext xmlns:c15="http://schemas.microsoft.com/office/drawing/2012/chart" uri="{02D57815-91ED-43cb-92C2-25804820EDAC}">
            <c15:filteredBarSeries>
              <c15:ser>
                <c:idx val="0"/>
                <c:order val="0"/>
                <c:tx>
                  <c:strRef>
                    <c:extLst>
                      <c:ext uri="{02D57815-91ED-43cb-92C2-25804820EDAC}">
                        <c15:formulaRef>
                          <c15:sqref>'Cost change summary'!$B$3</c15:sqref>
                        </c15:formulaRef>
                      </c:ext>
                    </c:extLst>
                    <c:strCache>
                      <c:ptCount val="1"/>
                      <c:pt idx="0">
                        <c:v>Argentina</c:v>
                      </c:pt>
                    </c:strCache>
                  </c:strRef>
                </c:tx>
                <c:spPr>
                  <a:solidFill>
                    <a:schemeClr val="accent1"/>
                  </a:solidFill>
                  <a:ln>
                    <a:noFill/>
                  </a:ln>
                  <a:effectLst/>
                </c:spPr>
                <c:invertIfNegative val="0"/>
                <c:cat>
                  <c:strRef>
                    <c:extLst>
                      <c:ext uri="{02D57815-91ED-43cb-92C2-25804820EDAC}">
                        <c15:formulaRef>
                          <c15:sqref>'Cost change summary'!$C$2:$H$2</c15:sqref>
                        </c15:formulaRef>
                      </c:ext>
                    </c:extLst>
                    <c:strCache>
                      <c:ptCount val="6"/>
                      <c:pt idx="0">
                        <c:v>Μισθοί και αποζημιώσεις προσωπικού</c:v>
                      </c:pt>
                      <c:pt idx="1">
                        <c:v>Πρώτες ύλες</c:v>
                      </c:pt>
                      <c:pt idx="2">
                        <c:v>Εξοπλισμός</c:v>
                      </c:pt>
                      <c:pt idx="3">
                        <c:v>Ενέργειας / Υπηρεσίες κοινής ωφελείας</c:v>
                      </c:pt>
                      <c:pt idx="4">
                        <c:v>Έξοδα μεταφοράς</c:v>
                      </c:pt>
                      <c:pt idx="5">
                        <c:v>Τραπεζικό κόστος / τόκοι</c:v>
                      </c:pt>
                    </c:strCache>
                  </c:strRef>
                </c:cat>
                <c:val>
                  <c:numRef>
                    <c:extLst>
                      <c:ext uri="{02D57815-91ED-43cb-92C2-25804820EDAC}">
                        <c15:formulaRef>
                          <c15:sqref>'Cost change summary'!$C$3:$H$3</c15:sqref>
                        </c15:formulaRef>
                      </c:ext>
                    </c:extLst>
                    <c:numCache>
                      <c:formatCode>###0</c:formatCode>
                      <c:ptCount val="6"/>
                      <c:pt idx="0">
                        <c:v>34.339999999999982</c:v>
                      </c:pt>
                      <c:pt idx="1">
                        <c:v>47.593333333333334</c:v>
                      </c:pt>
                      <c:pt idx="2">
                        <c:v>34.452054794520549</c:v>
                      </c:pt>
                      <c:pt idx="3">
                        <c:v>32.624999999999993</c:v>
                      </c:pt>
                      <c:pt idx="4">
                        <c:v>42.706666666666656</c:v>
                      </c:pt>
                      <c:pt idx="5">
                        <c:v>31.410958904109592</c:v>
                      </c:pt>
                    </c:numCache>
                  </c:numRef>
                </c:val>
                <c:extLst>
                  <c:ext xmlns:c16="http://schemas.microsoft.com/office/drawing/2014/chart" uri="{C3380CC4-5D6E-409C-BE32-E72D297353CC}">
                    <c16:uniqueId val="{00000001-9970-4540-A750-D433074DF9F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'Cost change summary'!$B$4</c15:sqref>
                        </c15:formulaRef>
                      </c:ext>
                    </c:extLst>
                    <c:strCache>
                      <c:ptCount val="1"/>
                      <c:pt idx="0">
                        <c:v>Australia</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'Cost change summary'!$C$2:$H$2</c15:sqref>
                        </c15:formulaRef>
                      </c:ext>
                    </c:extLst>
                    <c:strCache>
                      <c:ptCount val="6"/>
                      <c:pt idx="0">
                        <c:v>Μισθοί και αποζημιώσεις προσωπικού</c:v>
                      </c:pt>
                      <c:pt idx="1">
                        <c:v>Πρώτες ύλες</c:v>
                      </c:pt>
                      <c:pt idx="2">
                        <c:v>Εξοπλισμός</c:v>
                      </c:pt>
                      <c:pt idx="3">
                        <c:v>Ενέργειας / Υπηρεσίες κοινής ωφελείας</c:v>
                      </c:pt>
                      <c:pt idx="4">
                        <c:v>Έξοδα μεταφοράς</c:v>
                      </c:pt>
                      <c:pt idx="5">
                        <c:v>Τραπεζικό κόστος / τόκοι</c:v>
                      </c:pt>
                    </c:strCache>
                  </c:strRef>
                </c:cat>
                <c:val>
                  <c:numRef>
                    <c:extLst xmlns:c15="http://schemas.microsoft.com/office/drawing/2012/chart">
                      <c:ext xmlns:c15="http://schemas.microsoft.com/office/drawing/2012/chart" uri="{02D57815-91ED-43cb-92C2-25804820EDAC}">
                        <c15:formulaRef>
                          <c15:sqref>'Cost change summary'!$C$4:$H$4</c15:sqref>
                        </c15:formulaRef>
                      </c:ext>
                    </c:extLst>
                    <c:numCache>
                      <c:formatCode>###0</c:formatCode>
                      <c:ptCount val="6"/>
                      <c:pt idx="0">
                        <c:v>12.815934065934062</c:v>
                      </c:pt>
                      <c:pt idx="1">
                        <c:v>14.768786127167624</c:v>
                      </c:pt>
                      <c:pt idx="2">
                        <c:v>13.528735632183899</c:v>
                      </c:pt>
                      <c:pt idx="3">
                        <c:v>19.282967032967029</c:v>
                      </c:pt>
                      <c:pt idx="4">
                        <c:v>18.819209039548017</c:v>
                      </c:pt>
                      <c:pt idx="5">
                        <c:v>13.270588235294117</c:v>
                      </c:pt>
                    </c:numCache>
                  </c:numRef>
                </c:val>
                <c:extLst xmlns:c15="http://schemas.microsoft.com/office/drawing/2012/chart">
                  <c:ext xmlns:c16="http://schemas.microsoft.com/office/drawing/2014/chart" uri="{C3380CC4-5D6E-409C-BE32-E72D297353CC}">
                    <c16:uniqueId val="{00000002-9970-4540-A750-D433074DF9F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'Cost change summary'!$B$5</c15:sqref>
                        </c15:formulaRef>
                      </c:ext>
                    </c:extLst>
                    <c:strCache>
                      <c:ptCount val="1"/>
                      <c:pt idx="0">
                        <c:v>Brazil</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'Cost change summary'!$C$2:$H$2</c15:sqref>
                        </c15:formulaRef>
                      </c:ext>
                    </c:extLst>
                    <c:strCache>
                      <c:ptCount val="6"/>
                      <c:pt idx="0">
                        <c:v>Μισθοί και αποζημιώσεις προσωπικού</c:v>
                      </c:pt>
                      <c:pt idx="1">
                        <c:v>Πρώτες ύλες</c:v>
                      </c:pt>
                      <c:pt idx="2">
                        <c:v>Εξοπλισμός</c:v>
                      </c:pt>
                      <c:pt idx="3">
                        <c:v>Ενέργειας / Υπηρεσίες κοινής ωφελείας</c:v>
                      </c:pt>
                      <c:pt idx="4">
                        <c:v>Έξοδα μεταφοράς</c:v>
                      </c:pt>
                      <c:pt idx="5">
                        <c:v>Τραπεζικό κόστος / τόκοι</c:v>
                      </c:pt>
                    </c:strCache>
                  </c:strRef>
                </c:cat>
                <c:val>
                  <c:numRef>
                    <c:extLst xmlns:c15="http://schemas.microsoft.com/office/drawing/2012/chart">
                      <c:ext xmlns:c15="http://schemas.microsoft.com/office/drawing/2012/chart" uri="{02D57815-91ED-43cb-92C2-25804820EDAC}">
                        <c15:formulaRef>
                          <c15:sqref>'Cost change summary'!$C$5:$H$5</c15:sqref>
                        </c15:formulaRef>
                      </c:ext>
                    </c:extLst>
                    <c:numCache>
                      <c:formatCode>###0</c:formatCode>
                      <c:ptCount val="6"/>
                      <c:pt idx="0">
                        <c:v>18.061507936507944</c:v>
                      </c:pt>
                      <c:pt idx="1">
                        <c:v>31.069721115537849</c:v>
                      </c:pt>
                      <c:pt idx="2">
                        <c:v>25.238095238095237</c:v>
                      </c:pt>
                      <c:pt idx="3">
                        <c:v>26.16800000000001</c:v>
                      </c:pt>
                      <c:pt idx="4">
                        <c:v>25.56324110671936</c:v>
                      </c:pt>
                      <c:pt idx="5">
                        <c:v>22.536290322580633</c:v>
                      </c:pt>
                    </c:numCache>
                  </c:numRef>
                </c:val>
                <c:extLst xmlns:c15="http://schemas.microsoft.com/office/drawing/2012/chart">
                  <c:ext xmlns:c16="http://schemas.microsoft.com/office/drawing/2014/chart" uri="{C3380CC4-5D6E-409C-BE32-E72D297353CC}">
                    <c16:uniqueId val="{00000003-9970-4540-A750-D433074DF9F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'Cost change summary'!$B$6</c15:sqref>
                        </c15:formulaRef>
                      </c:ext>
                    </c:extLst>
                    <c:strCache>
                      <c:ptCount val="1"/>
                      <c:pt idx="0">
                        <c:v>Canada</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'Cost change summary'!$C$2:$H$2</c15:sqref>
                        </c15:formulaRef>
                      </c:ext>
                    </c:extLst>
                    <c:strCache>
                      <c:ptCount val="6"/>
                      <c:pt idx="0">
                        <c:v>Μισθοί και αποζημιώσεις προσωπικού</c:v>
                      </c:pt>
                      <c:pt idx="1">
                        <c:v>Πρώτες ύλες</c:v>
                      </c:pt>
                      <c:pt idx="2">
                        <c:v>Εξοπλισμός</c:v>
                      </c:pt>
                      <c:pt idx="3">
                        <c:v>Ενέργειας / Υπηρεσίες κοινής ωφελείας</c:v>
                      </c:pt>
                      <c:pt idx="4">
                        <c:v>Έξοδα μεταφοράς</c:v>
                      </c:pt>
                      <c:pt idx="5">
                        <c:v>Τραπεζικό κόστος / τόκοι</c:v>
                      </c:pt>
                    </c:strCache>
                  </c:strRef>
                </c:cat>
                <c:val>
                  <c:numRef>
                    <c:extLst xmlns:c15="http://schemas.microsoft.com/office/drawing/2012/chart">
                      <c:ext xmlns:c15="http://schemas.microsoft.com/office/drawing/2012/chart" uri="{02D57815-91ED-43cb-92C2-25804820EDAC}">
                        <c15:formulaRef>
                          <c15:sqref>'Cost change summary'!$C$6:$H$6</c15:sqref>
                        </c15:formulaRef>
                      </c:ext>
                    </c:extLst>
                    <c:numCache>
                      <c:formatCode>###0</c:formatCode>
                      <c:ptCount val="6"/>
                      <c:pt idx="0">
                        <c:v>14.696078431372547</c:v>
                      </c:pt>
                      <c:pt idx="1">
                        <c:v>18.062240663900422</c:v>
                      </c:pt>
                      <c:pt idx="2">
                        <c:v>15.645999999999983</c:v>
                      </c:pt>
                      <c:pt idx="3">
                        <c:v>17.995983935742977</c:v>
                      </c:pt>
                      <c:pt idx="4">
                        <c:v>17.948000000000004</c:v>
                      </c:pt>
                      <c:pt idx="5">
                        <c:v>14.971659919028337</c:v>
                      </c:pt>
                    </c:numCache>
                  </c:numRef>
                </c:val>
                <c:extLst xmlns:c15="http://schemas.microsoft.com/office/drawing/2012/chart">
                  <c:ext xmlns:c16="http://schemas.microsoft.com/office/drawing/2014/chart" uri="{C3380CC4-5D6E-409C-BE32-E72D297353CC}">
                    <c16:uniqueId val="{00000004-9970-4540-A750-D433074DF9F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'Cost change summary'!$B$7</c15:sqref>
                        </c15:formulaRef>
                      </c:ext>
                    </c:extLst>
                    <c:strCache>
                      <c:ptCount val="1"/>
                      <c:pt idx="0">
                        <c:v>China</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'Cost change summary'!$C$2:$H$2</c15:sqref>
                        </c15:formulaRef>
                      </c:ext>
                    </c:extLst>
                    <c:strCache>
                      <c:ptCount val="6"/>
                      <c:pt idx="0">
                        <c:v>Μισθοί και αποζημιώσεις προσωπικού</c:v>
                      </c:pt>
                      <c:pt idx="1">
                        <c:v>Πρώτες ύλες</c:v>
                      </c:pt>
                      <c:pt idx="2">
                        <c:v>Εξοπλισμός</c:v>
                      </c:pt>
                      <c:pt idx="3">
                        <c:v>Ενέργειας / Υπηρεσίες κοινής ωφελείας</c:v>
                      </c:pt>
                      <c:pt idx="4">
                        <c:v>Έξοδα μεταφοράς</c:v>
                      </c:pt>
                      <c:pt idx="5">
                        <c:v>Τραπεζικό κόστος / τόκοι</c:v>
                      </c:pt>
                    </c:strCache>
                  </c:strRef>
                </c:cat>
                <c:val>
                  <c:numRef>
                    <c:extLst xmlns:c15="http://schemas.microsoft.com/office/drawing/2012/chart">
                      <c:ext xmlns:c15="http://schemas.microsoft.com/office/drawing/2012/chart" uri="{02D57815-91ED-43cb-92C2-25804820EDAC}">
                        <c15:formulaRef>
                          <c15:sqref>'Cost change summary'!$C$7:$H$7</c15:sqref>
                        </c15:formulaRef>
                      </c:ext>
                    </c:extLst>
                    <c:numCache>
                      <c:formatCode>###0</c:formatCode>
                      <c:ptCount val="6"/>
                      <c:pt idx="0">
                        <c:v>8.6620795107033626</c:v>
                      </c:pt>
                      <c:pt idx="1">
                        <c:v>10.916923076923077</c:v>
                      </c:pt>
                      <c:pt idx="2">
                        <c:v>9.8128834355828332</c:v>
                      </c:pt>
                      <c:pt idx="3">
                        <c:v>9.4018404907975519</c:v>
                      </c:pt>
                      <c:pt idx="4">
                        <c:v>9.3394495412844005</c:v>
                      </c:pt>
                      <c:pt idx="5">
                        <c:v>8.4633027522935755</c:v>
                      </c:pt>
                    </c:numCache>
                  </c:numRef>
                </c:val>
                <c:extLst xmlns:c15="http://schemas.microsoft.com/office/drawing/2012/chart">
                  <c:ext xmlns:c16="http://schemas.microsoft.com/office/drawing/2014/chart" uri="{C3380CC4-5D6E-409C-BE32-E72D297353CC}">
                    <c16:uniqueId val="{00000005-9970-4540-A750-D433074DF9F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'Cost change summary'!$B$8</c15:sqref>
                        </c15:formulaRef>
                      </c:ext>
                    </c:extLst>
                    <c:strCache>
                      <c:ptCount val="1"/>
                      <c:pt idx="0">
                        <c:v>France</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'Cost change summary'!$C$2:$H$2</c15:sqref>
                        </c15:formulaRef>
                      </c:ext>
                    </c:extLst>
                    <c:strCache>
                      <c:ptCount val="6"/>
                      <c:pt idx="0">
                        <c:v>Μισθοί και αποζημιώσεις προσωπικού</c:v>
                      </c:pt>
                      <c:pt idx="1">
                        <c:v>Πρώτες ύλες</c:v>
                      </c:pt>
                      <c:pt idx="2">
                        <c:v>Εξοπλισμός</c:v>
                      </c:pt>
                      <c:pt idx="3">
                        <c:v>Ενέργειας / Υπηρεσίες κοινής ωφελείας</c:v>
                      </c:pt>
                      <c:pt idx="4">
                        <c:v>Έξοδα μεταφοράς</c:v>
                      </c:pt>
                      <c:pt idx="5">
                        <c:v>Τραπεζικό κόστος / τόκοι</c:v>
                      </c:pt>
                    </c:strCache>
                  </c:strRef>
                </c:cat>
                <c:val>
                  <c:numRef>
                    <c:extLst xmlns:c15="http://schemas.microsoft.com/office/drawing/2012/chart">
                      <c:ext xmlns:c15="http://schemas.microsoft.com/office/drawing/2012/chart" uri="{02D57815-91ED-43cb-92C2-25804820EDAC}">
                        <c15:formulaRef>
                          <c15:sqref>'Cost change summary'!$C$8:$H$8</c15:sqref>
                        </c15:formulaRef>
                      </c:ext>
                    </c:extLst>
                    <c:numCache>
                      <c:formatCode>###0</c:formatCode>
                      <c:ptCount val="6"/>
                      <c:pt idx="0">
                        <c:v>15.583928571428597</c:v>
                      </c:pt>
                      <c:pt idx="1">
                        <c:v>27.031598513011154</c:v>
                      </c:pt>
                      <c:pt idx="2">
                        <c:v>17.799638989169694</c:v>
                      </c:pt>
                      <c:pt idx="3">
                        <c:v>23.5640569395018</c:v>
                      </c:pt>
                      <c:pt idx="4">
                        <c:v>22.323741007194265</c:v>
                      </c:pt>
                      <c:pt idx="5">
                        <c:v>14.431985294117665</c:v>
                      </c:pt>
                    </c:numCache>
                  </c:numRef>
                </c:val>
                <c:extLst xmlns:c15="http://schemas.microsoft.com/office/drawing/2012/chart">
                  <c:ext xmlns:c16="http://schemas.microsoft.com/office/drawing/2014/chart" uri="{C3380CC4-5D6E-409C-BE32-E72D297353CC}">
                    <c16:uniqueId val="{00000006-9970-4540-A750-D433074DF9F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'Cost change summary'!$B$9</c15:sqref>
                        </c15:formulaRef>
                      </c:ext>
                    </c:extLst>
                    <c:strCache>
                      <c:ptCount val="1"/>
                      <c:pt idx="0">
                        <c:v>Germany</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'Cost change summary'!$C$2:$H$2</c15:sqref>
                        </c15:formulaRef>
                      </c:ext>
                    </c:extLst>
                    <c:strCache>
                      <c:ptCount val="6"/>
                      <c:pt idx="0">
                        <c:v>Μισθοί και αποζημιώσεις προσωπικού</c:v>
                      </c:pt>
                      <c:pt idx="1">
                        <c:v>Πρώτες ύλες</c:v>
                      </c:pt>
                      <c:pt idx="2">
                        <c:v>Εξοπλισμός</c:v>
                      </c:pt>
                      <c:pt idx="3">
                        <c:v>Ενέργειας / Υπηρεσίες κοινής ωφελείας</c:v>
                      </c:pt>
                      <c:pt idx="4">
                        <c:v>Έξοδα μεταφοράς</c:v>
                      </c:pt>
                      <c:pt idx="5">
                        <c:v>Τραπεζικό κόστος / τόκοι</c:v>
                      </c:pt>
                    </c:strCache>
                  </c:strRef>
                </c:cat>
                <c:val>
                  <c:numRef>
                    <c:extLst xmlns:c15="http://schemas.microsoft.com/office/drawing/2012/chart">
                      <c:ext xmlns:c15="http://schemas.microsoft.com/office/drawing/2012/chart" uri="{02D57815-91ED-43cb-92C2-25804820EDAC}">
                        <c15:formulaRef>
                          <c15:sqref>'Cost change summary'!$C$9:$H$9</c15:sqref>
                        </c15:formulaRef>
                      </c:ext>
                    </c:extLst>
                    <c:numCache>
                      <c:formatCode>###0</c:formatCode>
                      <c:ptCount val="6"/>
                      <c:pt idx="0">
                        <c:v>20.639380530973437</c:v>
                      </c:pt>
                      <c:pt idx="1">
                        <c:v>24.49311926605505</c:v>
                      </c:pt>
                      <c:pt idx="2">
                        <c:v>19.786697247706428</c:v>
                      </c:pt>
                      <c:pt idx="3">
                        <c:v>24.917040358744394</c:v>
                      </c:pt>
                      <c:pt idx="4">
                        <c:v>23.565909090909084</c:v>
                      </c:pt>
                      <c:pt idx="5">
                        <c:v>20.194954128440372</c:v>
                      </c:pt>
                    </c:numCache>
                  </c:numRef>
                </c:val>
                <c:extLst xmlns:c15="http://schemas.microsoft.com/office/drawing/2012/chart">
                  <c:ext xmlns:c16="http://schemas.microsoft.com/office/drawing/2014/chart" uri="{C3380CC4-5D6E-409C-BE32-E72D297353CC}">
                    <c16:uniqueId val="{00000007-9970-4540-A750-D433074DF9F4}"/>
                  </c:ext>
                </c:extLst>
              </c15:ser>
            </c15:filteredBarSeries>
          </c:ext>
        </c:extLst>
      </c:barChart>
      <c:catAx>
        <c:axId val="680303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80301944"/>
        <c:crosses val="autoZero"/>
        <c:auto val="1"/>
        <c:lblAlgn val="ctr"/>
        <c:lblOffset val="100"/>
        <c:noMultiLvlLbl val="0"/>
      </c:catAx>
      <c:valAx>
        <c:axId val="680301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80303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l-GR" sz="2400" b="1" dirty="0">
                <a:solidFill>
                  <a:schemeClr val="accent1"/>
                </a:solidFill>
              </a:rPr>
              <a:t>Ποια</a:t>
            </a:r>
            <a:r>
              <a:rPr lang="el-GR" sz="2400" b="1" baseline="0" dirty="0">
                <a:solidFill>
                  <a:schemeClr val="accent1"/>
                </a:solidFill>
              </a:rPr>
              <a:t> είναι η τιμολογιακή πολιτική της επιχείρησής σας κατά την τρέχουσα περίοδο;</a:t>
            </a:r>
            <a:endParaRPr lang="el-GR" sz="2400" b="1" dirty="0">
              <a:solidFill>
                <a:schemeClr val="accent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bar"/>
        <c:grouping val="clustered"/>
        <c:varyColors val="0"/>
        <c:ser>
          <c:idx val="7"/>
          <c:order val="7"/>
          <c:tx>
            <c:strRef>
              <c:f>'Pricing strategy'!$B$10</c:f>
              <c:strCache>
                <c:ptCount val="1"/>
                <c:pt idx="0">
                  <c:v>Ελλάδα</c:v>
                </c:pt>
              </c:strCache>
            </c:strRef>
          </c:tx>
          <c:spPr>
            <a:solidFill>
              <a:schemeClr val="accent1"/>
            </a:solidFill>
            <a:ln>
              <a:solidFill>
                <a:schemeClr val="accent1"/>
              </a:solidFill>
            </a:ln>
            <a:effectLst/>
          </c:spPr>
          <c:invertIfNegative val="0"/>
          <c:cat>
            <c:strRef>
              <c:f>'Pricing strategy'!$C$2:$F$2</c:f>
              <c:strCache>
                <c:ptCount val="4"/>
                <c:pt idx="0">
                  <c:v>Αυξάνουμε τις τιμές των προϊόντων/υπηρεσιών περισσότερο από την αύξηση του κόστους τους</c:v>
                </c:pt>
                <c:pt idx="1">
                  <c:v>Αυξάνουμε τις τιμές προϊόντων/υπηρεσιών σε ευθεία γραμμή με την αύξηση του κόστους τους</c:v>
                </c:pt>
                <c:pt idx="2">
                  <c:v>Αυξάνουμε τις τιμές των προϊόντων/υπηρεσιών λιγότερο από την αύξηση του κόστους τους</c:v>
                </c:pt>
                <c:pt idx="3">
                  <c:v>Δεν γνωρίζω</c:v>
                </c:pt>
              </c:strCache>
            </c:strRef>
          </c:cat>
          <c:val>
            <c:numRef>
              <c:f>'Pricing strategy'!$C$10:$F$10</c:f>
              <c:numCache>
                <c:formatCode>###0%</c:formatCode>
                <c:ptCount val="4"/>
                <c:pt idx="0">
                  <c:v>0.12621359223301001</c:v>
                </c:pt>
                <c:pt idx="1">
                  <c:v>0.75728155339805847</c:v>
                </c:pt>
                <c:pt idx="2">
                  <c:v>0.1067961165048546</c:v>
                </c:pt>
                <c:pt idx="3">
                  <c:v>9.7087378640776899E-3</c:v>
                </c:pt>
              </c:numCache>
            </c:numRef>
          </c:val>
          <c:extLst>
            <c:ext xmlns:c16="http://schemas.microsoft.com/office/drawing/2014/chart" uri="{C3380CC4-5D6E-409C-BE32-E72D297353CC}">
              <c16:uniqueId val="{00000000-85B9-4D11-9BAB-A2D523DB2EA9}"/>
            </c:ext>
          </c:extLst>
        </c:ser>
        <c:dLbls>
          <c:showLegendKey val="0"/>
          <c:showVal val="0"/>
          <c:showCatName val="0"/>
          <c:showSerName val="0"/>
          <c:showPercent val="0"/>
          <c:showBubbleSize val="0"/>
        </c:dLbls>
        <c:gapWidth val="182"/>
        <c:axId val="562015048"/>
        <c:axId val="562012096"/>
        <c:extLst>
          <c:ext xmlns:c15="http://schemas.microsoft.com/office/drawing/2012/chart" uri="{02D57815-91ED-43cb-92C2-25804820EDAC}">
            <c15:filteredBarSeries>
              <c15:ser>
                <c:idx val="0"/>
                <c:order val="0"/>
                <c:tx>
                  <c:strRef>
                    <c:extLst>
                      <c:ext uri="{02D57815-91ED-43cb-92C2-25804820EDAC}">
                        <c15:formulaRef>
                          <c15:sqref>'Pricing strategy'!$B$3</c15:sqref>
                        </c15:formulaRef>
                      </c:ext>
                    </c:extLst>
                    <c:strCache>
                      <c:ptCount val="1"/>
                      <c:pt idx="0">
                        <c:v>Argentina</c:v>
                      </c:pt>
                    </c:strCache>
                  </c:strRef>
                </c:tx>
                <c:spPr>
                  <a:solidFill>
                    <a:schemeClr val="accent1"/>
                  </a:solidFill>
                  <a:ln>
                    <a:noFill/>
                  </a:ln>
                  <a:effectLst/>
                </c:spPr>
                <c:invertIfNegative val="0"/>
                <c:cat>
                  <c:strRef>
                    <c:extLst>
                      <c:ext uri="{02D57815-91ED-43cb-92C2-25804820EDAC}">
                        <c15:formulaRef>
                          <c15:sqref>'Pricing strategy'!$C$2:$F$2</c15:sqref>
                        </c15:formulaRef>
                      </c:ext>
                    </c:extLst>
                    <c:strCache>
                      <c:ptCount val="4"/>
                      <c:pt idx="0">
                        <c:v>Αυξάνουμε τις τιμές των προϊόντων/υπηρεσιών περισσότερο από την αύξηση του κόστους τους</c:v>
                      </c:pt>
                      <c:pt idx="1">
                        <c:v>Αυξάνουμε τις τιμές προϊόντων/υπηρεσιών σε ευθεία γραμμή με την αύξηση του κόστους τους</c:v>
                      </c:pt>
                      <c:pt idx="2">
                        <c:v>Αυξάνουμε τις τιμές των προϊόντων/υπηρεσιών λιγότερο από την αύξηση του κόστους τους</c:v>
                      </c:pt>
                      <c:pt idx="3">
                        <c:v>Δεν γνωρίζω</c:v>
                      </c:pt>
                    </c:strCache>
                  </c:strRef>
                </c:cat>
                <c:val>
                  <c:numRef>
                    <c:extLst>
                      <c:ext uri="{02D57815-91ED-43cb-92C2-25804820EDAC}">
                        <c15:formulaRef>
                          <c15:sqref>'Pricing strategy'!$C$3:$F$3</c15:sqref>
                        </c15:formulaRef>
                      </c:ext>
                    </c:extLst>
                    <c:numCache>
                      <c:formatCode>###0%</c:formatCode>
                      <c:ptCount val="4"/>
                      <c:pt idx="0">
                        <c:v>0.13157894736842099</c:v>
                      </c:pt>
                      <c:pt idx="1">
                        <c:v>0.53947368421052633</c:v>
                      </c:pt>
                      <c:pt idx="2">
                        <c:v>0.26315789473684209</c:v>
                      </c:pt>
                      <c:pt idx="3">
                        <c:v>6.5789473684210495E-2</c:v>
                      </c:pt>
                    </c:numCache>
                  </c:numRef>
                </c:val>
                <c:extLst>
                  <c:ext xmlns:c16="http://schemas.microsoft.com/office/drawing/2014/chart" uri="{C3380CC4-5D6E-409C-BE32-E72D297353CC}">
                    <c16:uniqueId val="{00000001-85B9-4D11-9BAB-A2D523DB2EA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'Pricing strategy'!$B$4</c15:sqref>
                        </c15:formulaRef>
                      </c:ext>
                    </c:extLst>
                    <c:strCache>
                      <c:ptCount val="1"/>
                      <c:pt idx="0">
                        <c:v>Australia</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'Pricing strategy'!$C$2:$F$2</c15:sqref>
                        </c15:formulaRef>
                      </c:ext>
                    </c:extLst>
                    <c:strCache>
                      <c:ptCount val="4"/>
                      <c:pt idx="0">
                        <c:v>Αυξάνουμε τις τιμές των προϊόντων/υπηρεσιών περισσότερο από την αύξηση του κόστους τους</c:v>
                      </c:pt>
                      <c:pt idx="1">
                        <c:v>Αυξάνουμε τις τιμές προϊόντων/υπηρεσιών σε ευθεία γραμμή με την αύξηση του κόστους τους</c:v>
                      </c:pt>
                      <c:pt idx="2">
                        <c:v>Αυξάνουμε τις τιμές των προϊόντων/υπηρεσιών λιγότερο από την αύξηση του κόστους τους</c:v>
                      </c:pt>
                      <c:pt idx="3">
                        <c:v>Δεν γνωρίζω</c:v>
                      </c:pt>
                    </c:strCache>
                  </c:strRef>
                </c:cat>
                <c:val>
                  <c:numRef>
                    <c:extLst xmlns:c15="http://schemas.microsoft.com/office/drawing/2012/chart">
                      <c:ext xmlns:c15="http://schemas.microsoft.com/office/drawing/2012/chart" uri="{02D57815-91ED-43cb-92C2-25804820EDAC}">
                        <c15:formulaRef>
                          <c15:sqref>'Pricing strategy'!$C$4:$F$4</c15:sqref>
                        </c15:formulaRef>
                      </c:ext>
                    </c:extLst>
                    <c:numCache>
                      <c:formatCode>###0%</c:formatCode>
                      <c:ptCount val="4"/>
                      <c:pt idx="0">
                        <c:v>0.35500000000000154</c:v>
                      </c:pt>
                      <c:pt idx="1">
                        <c:v>0.32000000000000139</c:v>
                      </c:pt>
                      <c:pt idx="2">
                        <c:v>7.5000000000000247E-2</c:v>
                      </c:pt>
                      <c:pt idx="3">
                        <c:v>0.25000000000000105</c:v>
                      </c:pt>
                    </c:numCache>
                  </c:numRef>
                </c:val>
                <c:extLst xmlns:c15="http://schemas.microsoft.com/office/drawing/2012/chart">
                  <c:ext xmlns:c16="http://schemas.microsoft.com/office/drawing/2014/chart" uri="{C3380CC4-5D6E-409C-BE32-E72D297353CC}">
                    <c16:uniqueId val="{00000002-85B9-4D11-9BAB-A2D523DB2EA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'Pricing strategy'!$B$5</c15:sqref>
                        </c15:formulaRef>
                      </c:ext>
                    </c:extLst>
                    <c:strCache>
                      <c:ptCount val="1"/>
                      <c:pt idx="0">
                        <c:v>Brazil</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'Pricing strategy'!$C$2:$F$2</c15:sqref>
                        </c15:formulaRef>
                      </c:ext>
                    </c:extLst>
                    <c:strCache>
                      <c:ptCount val="4"/>
                      <c:pt idx="0">
                        <c:v>Αυξάνουμε τις τιμές των προϊόντων/υπηρεσιών περισσότερο από την αύξηση του κόστους τους</c:v>
                      </c:pt>
                      <c:pt idx="1">
                        <c:v>Αυξάνουμε τις τιμές προϊόντων/υπηρεσιών σε ευθεία γραμμή με την αύξηση του κόστους τους</c:v>
                      </c:pt>
                      <c:pt idx="2">
                        <c:v>Αυξάνουμε τις τιμές των προϊόντων/υπηρεσιών λιγότερο από την αύξηση του κόστους τους</c:v>
                      </c:pt>
                      <c:pt idx="3">
                        <c:v>Δεν γνωρίζω</c:v>
                      </c:pt>
                    </c:strCache>
                  </c:strRef>
                </c:cat>
                <c:val>
                  <c:numRef>
                    <c:extLst xmlns:c15="http://schemas.microsoft.com/office/drawing/2012/chart">
                      <c:ext xmlns:c15="http://schemas.microsoft.com/office/drawing/2012/chart" uri="{02D57815-91ED-43cb-92C2-25804820EDAC}">
                        <c15:formulaRef>
                          <c15:sqref>'Pricing strategy'!$C$5:$F$5</c15:sqref>
                        </c15:formulaRef>
                      </c:ext>
                    </c:extLst>
                    <c:numCache>
                      <c:formatCode>###0%</c:formatCode>
                      <c:ptCount val="4"/>
                      <c:pt idx="0">
                        <c:v>0.22745098039215597</c:v>
                      </c:pt>
                      <c:pt idx="1">
                        <c:v>0.69019607843137176</c:v>
                      </c:pt>
                      <c:pt idx="2">
                        <c:v>5.8823529411764532E-2</c:v>
                      </c:pt>
                      <c:pt idx="3">
                        <c:v>2.3529411764705809E-2</c:v>
                      </c:pt>
                    </c:numCache>
                  </c:numRef>
                </c:val>
                <c:extLst xmlns:c15="http://schemas.microsoft.com/office/drawing/2012/chart">
                  <c:ext xmlns:c16="http://schemas.microsoft.com/office/drawing/2014/chart" uri="{C3380CC4-5D6E-409C-BE32-E72D297353CC}">
                    <c16:uniqueId val="{00000003-85B9-4D11-9BAB-A2D523DB2EA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'Pricing strategy'!$B$6</c15:sqref>
                        </c15:formulaRef>
                      </c:ext>
                    </c:extLst>
                    <c:strCache>
                      <c:ptCount val="1"/>
                      <c:pt idx="0">
                        <c:v>Canada</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'Pricing strategy'!$C$2:$F$2</c15:sqref>
                        </c15:formulaRef>
                      </c:ext>
                    </c:extLst>
                    <c:strCache>
                      <c:ptCount val="4"/>
                      <c:pt idx="0">
                        <c:v>Αυξάνουμε τις τιμές των προϊόντων/υπηρεσιών περισσότερο από την αύξηση του κόστους τους</c:v>
                      </c:pt>
                      <c:pt idx="1">
                        <c:v>Αυξάνουμε τις τιμές προϊόντων/υπηρεσιών σε ευθεία γραμμή με την αύξηση του κόστους τους</c:v>
                      </c:pt>
                      <c:pt idx="2">
                        <c:v>Αυξάνουμε τις τιμές των προϊόντων/υπηρεσιών λιγότερο από την αύξηση του κόστους τους</c:v>
                      </c:pt>
                      <c:pt idx="3">
                        <c:v>Δεν γνωρίζω</c:v>
                      </c:pt>
                    </c:strCache>
                  </c:strRef>
                </c:cat>
                <c:val>
                  <c:numRef>
                    <c:extLst xmlns:c15="http://schemas.microsoft.com/office/drawing/2012/chart">
                      <c:ext xmlns:c15="http://schemas.microsoft.com/office/drawing/2012/chart" uri="{02D57815-91ED-43cb-92C2-25804820EDAC}">
                        <c15:formulaRef>
                          <c15:sqref>'Pricing strategy'!$C$6:$F$6</c15:sqref>
                        </c15:formulaRef>
                      </c:ext>
                    </c:extLst>
                    <c:numCache>
                      <c:formatCode>###0%</c:formatCode>
                      <c:ptCount val="4"/>
                      <c:pt idx="0">
                        <c:v>0.37209302325581656</c:v>
                      </c:pt>
                      <c:pt idx="1">
                        <c:v>0.51162790697674776</c:v>
                      </c:pt>
                      <c:pt idx="2">
                        <c:v>8.5271317829457918E-2</c:v>
                      </c:pt>
                      <c:pt idx="3">
                        <c:v>3.1007751937984683E-2</c:v>
                      </c:pt>
                    </c:numCache>
                  </c:numRef>
                </c:val>
                <c:extLst xmlns:c15="http://schemas.microsoft.com/office/drawing/2012/chart">
                  <c:ext xmlns:c16="http://schemas.microsoft.com/office/drawing/2014/chart" uri="{C3380CC4-5D6E-409C-BE32-E72D297353CC}">
                    <c16:uniqueId val="{00000004-85B9-4D11-9BAB-A2D523DB2EA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'Pricing strategy'!$B$7</c15:sqref>
                        </c15:formulaRef>
                      </c:ext>
                    </c:extLst>
                    <c:strCache>
                      <c:ptCount val="1"/>
                      <c:pt idx="0">
                        <c:v>China</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'Pricing strategy'!$C$2:$F$2</c15:sqref>
                        </c15:formulaRef>
                      </c:ext>
                    </c:extLst>
                    <c:strCache>
                      <c:ptCount val="4"/>
                      <c:pt idx="0">
                        <c:v>Αυξάνουμε τις τιμές των προϊόντων/υπηρεσιών περισσότερο από την αύξηση του κόστους τους</c:v>
                      </c:pt>
                      <c:pt idx="1">
                        <c:v>Αυξάνουμε τις τιμές προϊόντων/υπηρεσιών σε ευθεία γραμμή με την αύξηση του κόστους τους</c:v>
                      </c:pt>
                      <c:pt idx="2">
                        <c:v>Αυξάνουμε τις τιμές των προϊόντων/υπηρεσιών λιγότερο από την αύξηση του κόστους τους</c:v>
                      </c:pt>
                      <c:pt idx="3">
                        <c:v>Δεν γνωρίζω</c:v>
                      </c:pt>
                    </c:strCache>
                  </c:strRef>
                </c:cat>
                <c:val>
                  <c:numRef>
                    <c:extLst xmlns:c15="http://schemas.microsoft.com/office/drawing/2012/chart">
                      <c:ext xmlns:c15="http://schemas.microsoft.com/office/drawing/2012/chart" uri="{02D57815-91ED-43cb-92C2-25804820EDAC}">
                        <c15:formulaRef>
                          <c15:sqref>'Pricing strategy'!$C$7:$F$7</c15:sqref>
                        </c15:formulaRef>
                      </c:ext>
                    </c:extLst>
                    <c:numCache>
                      <c:formatCode>###0%</c:formatCode>
                      <c:ptCount val="4"/>
                      <c:pt idx="0">
                        <c:v>0.2857142857142847</c:v>
                      </c:pt>
                      <c:pt idx="1">
                        <c:v>0.59878419452887244</c:v>
                      </c:pt>
                      <c:pt idx="2">
                        <c:v>0.10030395136778085</c:v>
                      </c:pt>
                      <c:pt idx="3">
                        <c:v>1.5197568389057699E-2</c:v>
                      </c:pt>
                    </c:numCache>
                  </c:numRef>
                </c:val>
                <c:extLst xmlns:c15="http://schemas.microsoft.com/office/drawing/2012/chart">
                  <c:ext xmlns:c16="http://schemas.microsoft.com/office/drawing/2014/chart" uri="{C3380CC4-5D6E-409C-BE32-E72D297353CC}">
                    <c16:uniqueId val="{00000005-85B9-4D11-9BAB-A2D523DB2EA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'Pricing strategy'!$B$8</c15:sqref>
                        </c15:formulaRef>
                      </c:ext>
                    </c:extLst>
                    <c:strCache>
                      <c:ptCount val="1"/>
                      <c:pt idx="0">
                        <c:v>France</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'Pricing strategy'!$C$2:$F$2</c15:sqref>
                        </c15:formulaRef>
                      </c:ext>
                    </c:extLst>
                    <c:strCache>
                      <c:ptCount val="4"/>
                      <c:pt idx="0">
                        <c:v>Αυξάνουμε τις τιμές των προϊόντων/υπηρεσιών περισσότερο από την αύξηση του κόστους τους</c:v>
                      </c:pt>
                      <c:pt idx="1">
                        <c:v>Αυξάνουμε τις τιμές προϊόντων/υπηρεσιών σε ευθεία γραμμή με την αύξηση του κόστους τους</c:v>
                      </c:pt>
                      <c:pt idx="2">
                        <c:v>Αυξάνουμε τις τιμές των προϊόντων/υπηρεσιών λιγότερο από την αύξηση του κόστους τους</c:v>
                      </c:pt>
                      <c:pt idx="3">
                        <c:v>Δεν γνωρίζω</c:v>
                      </c:pt>
                    </c:strCache>
                  </c:strRef>
                </c:cat>
                <c:val>
                  <c:numRef>
                    <c:extLst xmlns:c15="http://schemas.microsoft.com/office/drawing/2012/chart">
                      <c:ext xmlns:c15="http://schemas.microsoft.com/office/drawing/2012/chart" uri="{02D57815-91ED-43cb-92C2-25804820EDAC}">
                        <c15:formulaRef>
                          <c15:sqref>'Pricing strategy'!$C$8:$F$8</c15:sqref>
                        </c15:formulaRef>
                      </c:ext>
                    </c:extLst>
                    <c:numCache>
                      <c:formatCode>###0%</c:formatCode>
                      <c:ptCount val="4"/>
                      <c:pt idx="0">
                        <c:v>0.31818181818181884</c:v>
                      </c:pt>
                      <c:pt idx="1">
                        <c:v>0.55944055944055981</c:v>
                      </c:pt>
                      <c:pt idx="2">
                        <c:v>8.7412587412587811E-2</c:v>
                      </c:pt>
                      <c:pt idx="3">
                        <c:v>3.496503496503512E-2</c:v>
                      </c:pt>
                    </c:numCache>
                  </c:numRef>
                </c:val>
                <c:extLst xmlns:c15="http://schemas.microsoft.com/office/drawing/2012/chart">
                  <c:ext xmlns:c16="http://schemas.microsoft.com/office/drawing/2014/chart" uri="{C3380CC4-5D6E-409C-BE32-E72D297353CC}">
                    <c16:uniqueId val="{00000006-85B9-4D11-9BAB-A2D523DB2EA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'Pricing strategy'!$B$9</c15:sqref>
                        </c15:formulaRef>
                      </c:ext>
                    </c:extLst>
                    <c:strCache>
                      <c:ptCount val="1"/>
                      <c:pt idx="0">
                        <c:v>Germany</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'Pricing strategy'!$C$2:$F$2</c15:sqref>
                        </c15:formulaRef>
                      </c:ext>
                    </c:extLst>
                    <c:strCache>
                      <c:ptCount val="4"/>
                      <c:pt idx="0">
                        <c:v>Αυξάνουμε τις τιμές των προϊόντων/υπηρεσιών περισσότερο από την αύξηση του κόστους τους</c:v>
                      </c:pt>
                      <c:pt idx="1">
                        <c:v>Αυξάνουμε τις τιμές προϊόντων/υπηρεσιών σε ευθεία γραμμή με την αύξηση του κόστους τους</c:v>
                      </c:pt>
                      <c:pt idx="2">
                        <c:v>Αυξάνουμε τις τιμές των προϊόντων/υπηρεσιών λιγότερο από την αύξηση του κόστους τους</c:v>
                      </c:pt>
                      <c:pt idx="3">
                        <c:v>Δεν γνωρίζω</c:v>
                      </c:pt>
                    </c:strCache>
                  </c:strRef>
                </c:cat>
                <c:val>
                  <c:numRef>
                    <c:extLst xmlns:c15="http://schemas.microsoft.com/office/drawing/2012/chart">
                      <c:ext xmlns:c15="http://schemas.microsoft.com/office/drawing/2012/chart" uri="{02D57815-91ED-43cb-92C2-25804820EDAC}">
                        <c15:formulaRef>
                          <c15:sqref>'Pricing strategy'!$C$9:$F$9</c15:sqref>
                        </c15:formulaRef>
                      </c:ext>
                    </c:extLst>
                    <c:numCache>
                      <c:formatCode>###0%</c:formatCode>
                      <c:ptCount val="4"/>
                      <c:pt idx="0">
                        <c:v>0.44493392070484605</c:v>
                      </c:pt>
                      <c:pt idx="1">
                        <c:v>0.431718061674009</c:v>
                      </c:pt>
                      <c:pt idx="2">
                        <c:v>0.11013215859030842</c:v>
                      </c:pt>
                      <c:pt idx="3">
                        <c:v>1.3215859030837006E-2</c:v>
                      </c:pt>
                    </c:numCache>
                  </c:numRef>
                </c:val>
                <c:extLst xmlns:c15="http://schemas.microsoft.com/office/drawing/2012/chart">
                  <c:ext xmlns:c16="http://schemas.microsoft.com/office/drawing/2014/chart" uri="{C3380CC4-5D6E-409C-BE32-E72D297353CC}">
                    <c16:uniqueId val="{00000007-85B9-4D11-9BAB-A2D523DB2EA9}"/>
                  </c:ext>
                </c:extLst>
              </c15:ser>
            </c15:filteredBarSeries>
          </c:ext>
        </c:extLst>
      </c:barChart>
      <c:catAx>
        <c:axId val="562015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62012096"/>
        <c:crosses val="autoZero"/>
        <c:auto val="1"/>
        <c:lblAlgn val="ctr"/>
        <c:lblOffset val="100"/>
        <c:noMultiLvlLbl val="0"/>
      </c:catAx>
      <c:valAx>
        <c:axId val="562012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62015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99537627046002"/>
          <c:y val="6.4544456378042001E-2"/>
          <c:w val="0.59543872052831892"/>
          <c:h val="0.82296727671776415"/>
        </c:manualLayout>
      </c:layout>
      <c:barChart>
        <c:barDir val="col"/>
        <c:grouping val="percentStacked"/>
        <c:varyColors val="0"/>
        <c:ser>
          <c:idx val="0"/>
          <c:order val="0"/>
          <c:tx>
            <c:strRef>
              <c:f>Sheet1!$A$7</c:f>
              <c:strCache>
                <c:ptCount val="1"/>
                <c:pt idx="0">
                  <c:v>Εξαιρετικά απίθανο</c:v>
                </c:pt>
              </c:strCache>
            </c:strRef>
          </c:tx>
          <c:spPr>
            <a:solidFill>
              <a:srgbClr val="CBC4BC"/>
            </a:solidFill>
            <a:ln>
              <a:solidFill>
                <a:srgbClr val="CBC4BC"/>
              </a:solidFill>
            </a:ln>
          </c:spPr>
          <c:invertIfNegative val="0"/>
          <c:dPt>
            <c:idx val="0"/>
            <c:invertIfNegative val="0"/>
            <c:bubble3D val="0"/>
            <c:extLst>
              <c:ext xmlns:c16="http://schemas.microsoft.com/office/drawing/2014/chart" uri="{C3380CC4-5D6E-409C-BE32-E72D297353CC}">
                <c16:uniqueId val="{00000000-3B61-4FE5-8069-1578C1BFE168}"/>
              </c:ext>
            </c:extLst>
          </c:dPt>
          <c:dPt>
            <c:idx val="3"/>
            <c:invertIfNegative val="0"/>
            <c:bubble3D val="0"/>
            <c:extLst>
              <c:ext xmlns:c16="http://schemas.microsoft.com/office/drawing/2014/chart" uri="{C3380CC4-5D6E-409C-BE32-E72D297353CC}">
                <c16:uniqueId val="{00000001-3B61-4FE5-8069-1578C1BFE168}"/>
              </c:ext>
            </c:extLst>
          </c:dPt>
          <c:dLbls>
            <c:dLbl>
              <c:idx val="0"/>
              <c:tx>
                <c:rich>
                  <a:bodyPr/>
                  <a:lstStyle/>
                  <a:p>
                    <a:r>
                      <a:rPr lang="en-US" sz="1400" b="1" dirty="0"/>
                      <a:t>49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B61-4FE5-8069-1578C1BFE168}"/>
                </c:ext>
              </c:extLst>
            </c:dLbl>
            <c:dLbl>
              <c:idx val="2"/>
              <c:tx>
                <c:rich>
                  <a:bodyPr/>
                  <a:lstStyle/>
                  <a:p>
                    <a:r>
                      <a:rPr lang="en-US" sz="1400" b="1" dirty="0"/>
                      <a:t>46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3B61-4FE5-8069-1578C1BFE168}"/>
                </c:ext>
              </c:extLst>
            </c:dLbl>
            <c:numFmt formatCode="#,##0" sourceLinked="0"/>
            <c:spPr>
              <a:noFill/>
              <a:ln>
                <a:noFill/>
              </a:ln>
              <a:effectLst/>
            </c:spPr>
            <c:txPr>
              <a:bodyPr/>
              <a:lstStyle/>
              <a:p>
                <a:pPr>
                  <a:defRPr sz="1100">
                    <a:solidFill>
                      <a:schemeClr val="bg1"/>
                    </a:solidFill>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Sheet1!$B$2:$D$2</c:f>
              <c:numCache>
                <c:formatCode>General</c:formatCode>
                <c:ptCount val="3"/>
                <c:pt idx="0">
                  <c:v>2021</c:v>
                </c:pt>
                <c:pt idx="2">
                  <c:v>2022</c:v>
                </c:pt>
              </c:numCache>
            </c:numRef>
          </c:cat>
          <c:val>
            <c:numRef>
              <c:f>Sheet1!$B$7:$D$7</c:f>
              <c:numCache>
                <c:formatCode>General</c:formatCode>
                <c:ptCount val="3"/>
                <c:pt idx="0" formatCode="0">
                  <c:v>25.3</c:v>
                </c:pt>
                <c:pt idx="2" formatCode="0">
                  <c:v>26.540000000000003</c:v>
                </c:pt>
              </c:numCache>
            </c:numRef>
          </c:val>
          <c:extLst>
            <c:ext xmlns:c16="http://schemas.microsoft.com/office/drawing/2014/chart" uri="{C3380CC4-5D6E-409C-BE32-E72D297353CC}">
              <c16:uniqueId val="{00000002-3B61-4FE5-8069-1578C1BFE168}"/>
            </c:ext>
          </c:extLst>
        </c:ser>
        <c:ser>
          <c:idx val="1"/>
          <c:order val="1"/>
          <c:tx>
            <c:strRef>
              <c:f>Sheet1!$A$8</c:f>
              <c:strCache>
                <c:ptCount val="1"/>
                <c:pt idx="0">
                  <c:v>Απίθανο</c:v>
                </c:pt>
              </c:strCache>
            </c:strRef>
          </c:tx>
          <c:spPr>
            <a:solidFill>
              <a:srgbClr val="CBC4BC"/>
            </a:solidFill>
            <a:ln>
              <a:solidFill>
                <a:srgbClr val="CBC4BC"/>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3B61-4FE5-8069-1578C1BFE168}"/>
                </c:ext>
              </c:extLst>
            </c:dLbl>
            <c:dLbl>
              <c:idx val="2"/>
              <c:delete val="1"/>
              <c:extLst>
                <c:ext xmlns:c15="http://schemas.microsoft.com/office/drawing/2012/chart" uri="{CE6537A1-D6FC-4f65-9D91-7224C49458BB}"/>
                <c:ext xmlns:c16="http://schemas.microsoft.com/office/drawing/2014/chart" uri="{C3380CC4-5D6E-409C-BE32-E72D297353CC}">
                  <c16:uniqueId val="{00000014-3B61-4FE5-8069-1578C1BFE168}"/>
                </c:ext>
              </c:extLst>
            </c:dLbl>
            <c:numFmt formatCode="#,##0" sourceLinked="0"/>
            <c:spPr>
              <a:noFill/>
              <a:ln>
                <a:noFill/>
              </a:ln>
              <a:effectLst/>
            </c:spPr>
            <c:txPr>
              <a:bodyPr wrap="square" lIns="38100" tIns="19050" rIns="38100" bIns="19050" anchor="ctr">
                <a:spAutoFit/>
              </a:bodyPr>
              <a:lstStyle/>
              <a:p>
                <a:pPr>
                  <a:defRPr sz="1100">
                    <a:solidFill>
                      <a:schemeClr val="bg1"/>
                    </a:solidFill>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Sheet1!$B$2:$D$2</c:f>
              <c:numCache>
                <c:formatCode>General</c:formatCode>
                <c:ptCount val="3"/>
                <c:pt idx="0">
                  <c:v>2021</c:v>
                </c:pt>
                <c:pt idx="2">
                  <c:v>2022</c:v>
                </c:pt>
              </c:numCache>
            </c:numRef>
          </c:cat>
          <c:val>
            <c:numRef>
              <c:f>Sheet1!$B$8:$D$8</c:f>
              <c:numCache>
                <c:formatCode>General</c:formatCode>
                <c:ptCount val="3"/>
                <c:pt idx="0" formatCode="0">
                  <c:v>24.05</c:v>
                </c:pt>
                <c:pt idx="2" formatCode="0">
                  <c:v>18.64</c:v>
                </c:pt>
              </c:numCache>
            </c:numRef>
          </c:val>
          <c:extLst>
            <c:ext xmlns:c16="http://schemas.microsoft.com/office/drawing/2014/chart" uri="{C3380CC4-5D6E-409C-BE32-E72D297353CC}">
              <c16:uniqueId val="{00000003-3B61-4FE5-8069-1578C1BFE168}"/>
            </c:ext>
          </c:extLst>
        </c:ser>
        <c:ser>
          <c:idx val="2"/>
          <c:order val="2"/>
          <c:tx>
            <c:strRef>
              <c:f>Sheet1!$A$9</c:f>
              <c:strCache>
                <c:ptCount val="1"/>
                <c:pt idx="0">
                  <c:v>Ουδέτερο</c:v>
                </c:pt>
              </c:strCache>
            </c:strRef>
          </c:tx>
          <c:spPr>
            <a:solidFill>
              <a:srgbClr val="00A7B5"/>
            </a:solidFill>
            <a:ln>
              <a:solidFill>
                <a:srgbClr val="00A7B5"/>
              </a:solidFill>
            </a:ln>
          </c:spPr>
          <c:invertIfNegative val="0"/>
          <c:dLbls>
            <c:dLbl>
              <c:idx val="0"/>
              <c:tx>
                <c:rich>
                  <a:bodyPr/>
                  <a:lstStyle/>
                  <a:p>
                    <a:r>
                      <a:rPr lang="en-US" sz="1400" b="1"/>
                      <a:t>32</a:t>
                    </a:r>
                    <a:endParaRPr lang="en-US" sz="1400" b="1"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3B61-4FE5-8069-1578C1BFE168}"/>
                </c:ext>
              </c:extLst>
            </c:dLbl>
            <c:dLbl>
              <c:idx val="2"/>
              <c:tx>
                <c:rich>
                  <a:bodyPr/>
                  <a:lstStyle/>
                  <a:p>
                    <a:r>
                      <a:rPr lang="en-US" sz="1400" b="1"/>
                      <a:t>31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3B61-4FE5-8069-1578C1BFE168}"/>
                </c:ext>
              </c:extLst>
            </c:dLbl>
            <c:dLbl>
              <c:idx val="3"/>
              <c:numFmt formatCode="#,##0" sourceLinked="0"/>
              <c:spPr>
                <a:noFill/>
                <a:ln>
                  <a:noFill/>
                </a:ln>
                <a:effectLst/>
              </c:spPr>
              <c:txPr>
                <a:bodyPr/>
                <a:lstStyle/>
                <a:p>
                  <a:pPr>
                    <a:defRPr sz="1100">
                      <a:solidFill>
                        <a:schemeClr val="bg1"/>
                      </a:solidFill>
                    </a:defRPr>
                  </a:pPr>
                  <a:endParaRPr lang="el-GR"/>
                </a:p>
              </c:txPr>
              <c:dLblPos val="ctr"/>
              <c:showLegendKey val="0"/>
              <c:showVal val="1"/>
              <c:showCatName val="0"/>
              <c:showSerName val="0"/>
              <c:showPercent val="0"/>
              <c:showBubbleSize val="0"/>
              <c:extLst>
                <c:ext xmlns:c16="http://schemas.microsoft.com/office/drawing/2014/chart" uri="{C3380CC4-5D6E-409C-BE32-E72D297353CC}">
                  <c16:uniqueId val="{00000004-3B61-4FE5-8069-1578C1BFE168}"/>
                </c:ext>
              </c:extLst>
            </c:dLbl>
            <c:numFmt formatCode="#,##0" sourceLinked="0"/>
            <c:spPr>
              <a:noFill/>
              <a:ln>
                <a:noFill/>
              </a:ln>
              <a:effectLst/>
            </c:spPr>
            <c:txPr>
              <a:bodyPr wrap="square" lIns="38100" tIns="19050" rIns="38100" bIns="19050" anchor="ctr">
                <a:spAutoFit/>
              </a:bodyPr>
              <a:lstStyle/>
              <a:p>
                <a:pPr>
                  <a:defRPr sz="1100">
                    <a:solidFill>
                      <a:schemeClr val="bg1"/>
                    </a:solidFill>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Sheet1!$B$2:$D$2</c:f>
              <c:numCache>
                <c:formatCode>General</c:formatCode>
                <c:ptCount val="3"/>
                <c:pt idx="0">
                  <c:v>2021</c:v>
                </c:pt>
                <c:pt idx="2">
                  <c:v>2022</c:v>
                </c:pt>
              </c:numCache>
            </c:numRef>
          </c:cat>
          <c:val>
            <c:numRef>
              <c:f>Sheet1!$B$9:$D$9</c:f>
              <c:numCache>
                <c:formatCode>General</c:formatCode>
                <c:ptCount val="3"/>
                <c:pt idx="0" formatCode="0">
                  <c:v>29.84</c:v>
                </c:pt>
                <c:pt idx="2" formatCode="0">
                  <c:v>29.160000000000004</c:v>
                </c:pt>
              </c:numCache>
            </c:numRef>
          </c:val>
          <c:extLst>
            <c:ext xmlns:c16="http://schemas.microsoft.com/office/drawing/2014/chart" uri="{C3380CC4-5D6E-409C-BE32-E72D297353CC}">
              <c16:uniqueId val="{00000005-3B61-4FE5-8069-1578C1BFE168}"/>
            </c:ext>
          </c:extLst>
        </c:ser>
        <c:ser>
          <c:idx val="3"/>
          <c:order val="3"/>
          <c:tx>
            <c:strRef>
              <c:f>Sheet1!$A$10</c:f>
              <c:strCache>
                <c:ptCount val="1"/>
                <c:pt idx="0">
                  <c:v>Πιθανό</c:v>
                </c:pt>
              </c:strCache>
            </c:strRef>
          </c:tx>
          <c:spPr>
            <a:solidFill>
              <a:srgbClr val="4F2D7F"/>
            </a:solidFill>
            <a:ln>
              <a:solidFill>
                <a:srgbClr val="4F2D7F"/>
              </a:solidFill>
            </a:ln>
          </c:spPr>
          <c:invertIfNegative val="0"/>
          <c:dLbls>
            <c:dLbl>
              <c:idx val="0"/>
              <c:layout>
                <c:manualLayout>
                  <c:x val="-2.4026398769167322E-3"/>
                  <c:y val="0"/>
                </c:manualLayout>
              </c:layout>
              <c:tx>
                <c:rich>
                  <a:bodyPr/>
                  <a:lstStyle/>
                  <a:p>
                    <a:r>
                      <a:rPr lang="en-US" sz="1400" b="1" dirty="0"/>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B61-4FE5-8069-1578C1BFE168}"/>
                </c:ext>
              </c:extLst>
            </c:dLbl>
            <c:dLbl>
              <c:idx val="2"/>
              <c:tx>
                <c:rich>
                  <a:bodyPr/>
                  <a:lstStyle/>
                  <a:p>
                    <a:r>
                      <a:rPr lang="en-US" sz="1400" b="1" dirty="0"/>
                      <a:t>23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3B61-4FE5-8069-1578C1BFE168}"/>
                </c:ext>
              </c:extLst>
            </c:dLbl>
            <c:dLbl>
              <c:idx val="3"/>
              <c:layout>
                <c:manualLayout>
                  <c:x val="-4.8052797538334644E-3"/>
                  <c:y val="-1.13375344701220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61-4FE5-8069-1578C1BFE168}"/>
                </c:ext>
              </c:extLst>
            </c:dLbl>
            <c:dLbl>
              <c:idx val="6"/>
              <c:layout>
                <c:manualLayout>
                  <c:x val="-7.207919630750151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61-4FE5-8069-1578C1BFE168}"/>
                </c:ext>
              </c:extLst>
            </c:dLbl>
            <c:dLbl>
              <c:idx val="12"/>
              <c:layout>
                <c:manualLayout>
                  <c:x val="-4.805279753833464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B61-4FE5-8069-1578C1BFE168}"/>
                </c:ext>
              </c:extLst>
            </c:dLbl>
            <c:numFmt formatCode="#,##0" sourceLinked="0"/>
            <c:spPr>
              <a:noFill/>
              <a:ln>
                <a:noFill/>
              </a:ln>
              <a:effectLst/>
            </c:spPr>
            <c:txPr>
              <a:bodyPr/>
              <a:lstStyle/>
              <a:p>
                <a:pPr>
                  <a:defRPr sz="1100">
                    <a:solidFill>
                      <a:schemeClr val="bg1"/>
                    </a:solidFill>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Sheet1!$B$2:$D$2</c:f>
              <c:numCache>
                <c:formatCode>General</c:formatCode>
                <c:ptCount val="3"/>
                <c:pt idx="0">
                  <c:v>2021</c:v>
                </c:pt>
                <c:pt idx="2">
                  <c:v>2022</c:v>
                </c:pt>
              </c:numCache>
            </c:numRef>
          </c:cat>
          <c:val>
            <c:numRef>
              <c:f>Sheet1!$B$10:$D$10</c:f>
              <c:numCache>
                <c:formatCode>General</c:formatCode>
                <c:ptCount val="3"/>
                <c:pt idx="0" formatCode="0">
                  <c:v>12.21</c:v>
                </c:pt>
                <c:pt idx="2" formatCode="0">
                  <c:v>12.540000000000001</c:v>
                </c:pt>
              </c:numCache>
            </c:numRef>
          </c:val>
          <c:extLst>
            <c:ext xmlns:c16="http://schemas.microsoft.com/office/drawing/2014/chart" uri="{C3380CC4-5D6E-409C-BE32-E72D297353CC}">
              <c16:uniqueId val="{0000000A-3B61-4FE5-8069-1578C1BFE168}"/>
            </c:ext>
          </c:extLst>
        </c:ser>
        <c:ser>
          <c:idx val="4"/>
          <c:order val="4"/>
          <c:tx>
            <c:strRef>
              <c:f>Sheet1!$A$11</c:f>
              <c:strCache>
                <c:ptCount val="1"/>
                <c:pt idx="0">
                  <c:v>Πολύ πιθανό</c:v>
                </c:pt>
              </c:strCache>
            </c:strRef>
          </c:tx>
          <c:spPr>
            <a:solidFill>
              <a:srgbClr val="4F2D7F"/>
            </a:solidFill>
            <a:ln>
              <a:solidFill>
                <a:srgbClr val="4F2D7F"/>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3B61-4FE5-8069-1578C1BFE168}"/>
                </c:ext>
              </c:extLst>
            </c:dLbl>
            <c:dLbl>
              <c:idx val="2"/>
              <c:delete val="1"/>
              <c:extLst>
                <c:ext xmlns:c15="http://schemas.microsoft.com/office/drawing/2012/chart" uri="{CE6537A1-D6FC-4f65-9D91-7224C49458BB}"/>
                <c:ext xmlns:c16="http://schemas.microsoft.com/office/drawing/2014/chart" uri="{C3380CC4-5D6E-409C-BE32-E72D297353CC}">
                  <c16:uniqueId val="{00000012-3B61-4FE5-8069-1578C1BFE168}"/>
                </c:ext>
              </c:extLst>
            </c:dLbl>
            <c:dLbl>
              <c:idx val="3"/>
              <c:layout>
                <c:manualLayout>
                  <c:x val="4.8052797538334201E-3"/>
                  <c:y val="-1.3856826499351418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B61-4FE5-8069-1578C1BFE168}"/>
                </c:ext>
              </c:extLst>
            </c:dLbl>
            <c:dLbl>
              <c:idx val="6"/>
              <c:layout>
                <c:manualLayout>
                  <c:x val="6.00659969229183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B61-4FE5-8069-1578C1BFE168}"/>
                </c:ext>
              </c:extLst>
            </c:dLbl>
            <c:dLbl>
              <c:idx val="9"/>
              <c:layout>
                <c:manualLayout>
                  <c:x val="6.0065996922918303E-3"/>
                  <c:y val="-3.77917815670748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B61-4FE5-8069-1578C1BFE168}"/>
                </c:ext>
              </c:extLst>
            </c:dLbl>
            <c:numFmt formatCode="#,##0" sourceLinked="0"/>
            <c:spPr>
              <a:noFill/>
              <a:ln>
                <a:noFill/>
              </a:ln>
              <a:effectLst/>
            </c:spPr>
            <c:txPr>
              <a:bodyPr/>
              <a:lstStyle/>
              <a:p>
                <a:pPr>
                  <a:defRPr sz="1100">
                    <a:solidFill>
                      <a:schemeClr val="bg1"/>
                    </a:solidFill>
                  </a:defRPr>
                </a:pPr>
                <a:endParaRPr lang="el-G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Sheet1!$B$2:$D$2</c:f>
              <c:numCache>
                <c:formatCode>General</c:formatCode>
                <c:ptCount val="3"/>
                <c:pt idx="0">
                  <c:v>2021</c:v>
                </c:pt>
                <c:pt idx="2">
                  <c:v>2022</c:v>
                </c:pt>
              </c:numCache>
            </c:numRef>
          </c:cat>
          <c:val>
            <c:numRef>
              <c:f>Sheet1!$B$11:$D$11</c:f>
              <c:numCache>
                <c:formatCode>General</c:formatCode>
                <c:ptCount val="3"/>
                <c:pt idx="0" formatCode="0">
                  <c:v>7.19</c:v>
                </c:pt>
                <c:pt idx="2" formatCode="0">
                  <c:v>9.9600000000000009</c:v>
                </c:pt>
              </c:numCache>
            </c:numRef>
          </c:val>
          <c:extLst>
            <c:ext xmlns:c16="http://schemas.microsoft.com/office/drawing/2014/chart" uri="{C3380CC4-5D6E-409C-BE32-E72D297353CC}">
              <c16:uniqueId val="{0000000F-3B61-4FE5-8069-1578C1BFE168}"/>
            </c:ext>
          </c:extLst>
        </c:ser>
        <c:dLbls>
          <c:showLegendKey val="0"/>
          <c:showVal val="0"/>
          <c:showCatName val="0"/>
          <c:showSerName val="0"/>
          <c:showPercent val="0"/>
          <c:showBubbleSize val="0"/>
        </c:dLbls>
        <c:gapWidth val="40"/>
        <c:overlap val="100"/>
        <c:axId val="499499872"/>
        <c:axId val="499501440"/>
      </c:barChart>
      <c:catAx>
        <c:axId val="499499872"/>
        <c:scaling>
          <c:orientation val="minMax"/>
        </c:scaling>
        <c:delete val="0"/>
        <c:axPos val="b"/>
        <c:numFmt formatCode="General" sourceLinked="0"/>
        <c:majorTickMark val="out"/>
        <c:minorTickMark val="none"/>
        <c:tickLblPos val="nextTo"/>
        <c:spPr>
          <a:ln>
            <a:noFill/>
          </a:ln>
        </c:spPr>
        <c:txPr>
          <a:bodyPr/>
          <a:lstStyle/>
          <a:p>
            <a:pPr>
              <a:defRPr sz="1200" b="0">
                <a:solidFill>
                  <a:schemeClr val="tx1">
                    <a:lumMod val="75000"/>
                  </a:schemeClr>
                </a:solidFill>
              </a:defRPr>
            </a:pPr>
            <a:endParaRPr lang="el-GR"/>
          </a:p>
        </c:txPr>
        <c:crossAx val="499501440"/>
        <c:crosses val="autoZero"/>
        <c:auto val="1"/>
        <c:lblAlgn val="ctr"/>
        <c:lblOffset val="100"/>
        <c:noMultiLvlLbl val="0"/>
      </c:catAx>
      <c:valAx>
        <c:axId val="499501440"/>
        <c:scaling>
          <c:orientation val="minMax"/>
        </c:scaling>
        <c:delete val="1"/>
        <c:axPos val="l"/>
        <c:numFmt formatCode="0%" sourceLinked="1"/>
        <c:majorTickMark val="out"/>
        <c:minorTickMark val="none"/>
        <c:tickLblPos val="nextTo"/>
        <c:crossAx val="499499872"/>
        <c:crosses val="autoZero"/>
        <c:crossBetween val="between"/>
        <c:majorUnit val="0.5"/>
      </c:valAx>
    </c:plotArea>
    <c:plotVisOnly val="1"/>
    <c:dispBlanksAs val="gap"/>
    <c:showDLblsOverMax val="0"/>
  </c:chart>
  <c:txPr>
    <a:bodyPr/>
    <a:lstStyle/>
    <a:p>
      <a:pPr>
        <a:defRPr sz="1200"/>
      </a:pPr>
      <a:endParaRPr lang="el-G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0.14751</cdr:x>
      <cdr:y>0</cdr:y>
    </cdr:from>
    <cdr:to>
      <cdr:x>0.85249</cdr:x>
      <cdr:y>0.07906</cdr:y>
    </cdr:to>
    <cdr:sp macro="" textlink="">
      <cdr:nvSpPr>
        <cdr:cNvPr id="2" name="TextBox 1">
          <a:extLst xmlns:a="http://schemas.openxmlformats.org/drawingml/2006/main">
            <a:ext uri="{FF2B5EF4-FFF2-40B4-BE49-F238E27FC236}">
              <a16:creationId xmlns:a16="http://schemas.microsoft.com/office/drawing/2014/main" id="{720BE1F1-8211-4491-AD42-F2C497F8A641}"/>
            </a:ext>
          </a:extLst>
        </cdr:cNvPr>
        <cdr:cNvSpPr txBox="1"/>
      </cdr:nvSpPr>
      <cdr:spPr>
        <a:xfrm xmlns:a="http://schemas.openxmlformats.org/drawingml/2006/main">
          <a:off x="1371676" y="0"/>
          <a:ext cx="6555630" cy="479907"/>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l-GR" sz="2400" b="1" dirty="0">
              <a:solidFill>
                <a:srgbClr val="4F2D7F"/>
              </a:solidFill>
              <a:latin typeface="Arial" panose="020B0604020202020204" pitchFamily="34" charset="0"/>
              <a:cs typeface="Arial" panose="020B0604020202020204" pitchFamily="34" charset="0"/>
            </a:rPr>
            <a:t>Αύξηση</a:t>
          </a:r>
          <a:r>
            <a:rPr lang="el-GR" sz="2400" b="1" baseline="0" dirty="0">
              <a:solidFill>
                <a:srgbClr val="4F2D7F"/>
              </a:solidFill>
              <a:latin typeface="Arial" panose="020B0604020202020204" pitchFamily="34" charset="0"/>
              <a:cs typeface="Arial" panose="020B0604020202020204" pitchFamily="34" charset="0"/>
            </a:rPr>
            <a:t> μισθών τους επόμενους 12 μήνες</a:t>
          </a:r>
          <a:endParaRPr lang="el-GR" sz="2400" b="1" dirty="0">
            <a:solidFill>
              <a:srgbClr val="4F2D7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0.37133</cdr:x>
      <cdr:y>0.88639</cdr:y>
    </cdr:from>
    <cdr:to>
      <cdr:x>0.62867</cdr:x>
      <cdr:y>0.95219</cdr:y>
    </cdr:to>
    <cdr:sp macro="" textlink="">
      <cdr:nvSpPr>
        <cdr:cNvPr id="3" name="TextBox 2">
          <a:extLst xmlns:a="http://schemas.openxmlformats.org/drawingml/2006/main">
            <a:ext uri="{FF2B5EF4-FFF2-40B4-BE49-F238E27FC236}">
              <a16:creationId xmlns:a16="http://schemas.microsoft.com/office/drawing/2014/main" id="{D06CE524-F1BB-41BB-803E-A8DC69A8D4EC}"/>
            </a:ext>
          </a:extLst>
        </cdr:cNvPr>
        <cdr:cNvSpPr txBox="1"/>
      </cdr:nvSpPr>
      <cdr:spPr>
        <a:xfrm xmlns:a="http://schemas.openxmlformats.org/drawingml/2006/main">
          <a:off x="3452989" y="5380521"/>
          <a:ext cx="2393004" cy="3994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l-GR" sz="1200" b="1" dirty="0">
              <a:solidFill>
                <a:srgbClr val="4F2D7F"/>
              </a:solidFill>
            </a:rPr>
            <a:t>Ελλάδα</a:t>
          </a:r>
          <a:r>
            <a:rPr lang="en-US" sz="1200" b="1" dirty="0"/>
            <a:t>    </a:t>
          </a:r>
          <a:r>
            <a:rPr lang="el-GR" sz="1200" b="1" dirty="0">
              <a:solidFill>
                <a:srgbClr val="00A7B5"/>
              </a:solidFill>
            </a:rPr>
            <a:t>Ευρωπαϊκή Ένωση</a:t>
          </a:r>
        </a:p>
      </cdr:txBody>
    </cdr:sp>
  </cdr:relSizeAnchor>
</c:userShapes>
</file>

<file path=ppt/drawings/drawing2.xml><?xml version="1.0" encoding="utf-8"?>
<c:userShapes xmlns:c="http://schemas.openxmlformats.org/drawingml/2006/chart">
  <cdr:relSizeAnchor xmlns:cdr="http://schemas.openxmlformats.org/drawingml/2006/chartDrawing">
    <cdr:from>
      <cdr:x>0.76985</cdr:x>
      <cdr:y>0.39636</cdr:y>
    </cdr:from>
    <cdr:to>
      <cdr:x>0.788</cdr:x>
      <cdr:y>0.42891</cdr:y>
    </cdr:to>
    <cdr:sp macro="" textlink="">
      <cdr:nvSpPr>
        <cdr:cNvPr id="2" name="TextBox 1">
          <a:extLst xmlns:a="http://schemas.openxmlformats.org/drawingml/2006/main">
            <a:ext uri="{FF2B5EF4-FFF2-40B4-BE49-F238E27FC236}">
              <a16:creationId xmlns:a16="http://schemas.microsoft.com/office/drawing/2014/main" id="{1298A234-2564-4DE3-9CAF-C244D3B9645E}"/>
            </a:ext>
          </a:extLst>
        </cdr:cNvPr>
        <cdr:cNvSpPr txBox="1"/>
      </cdr:nvSpPr>
      <cdr:spPr>
        <a:xfrm xmlns:a="http://schemas.openxmlformats.org/drawingml/2006/main">
          <a:off x="8724946" y="1873517"/>
          <a:ext cx="205740" cy="153888"/>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en-US" sz="1000" b="1" dirty="0">
              <a:solidFill>
                <a:schemeClr val="bg1"/>
              </a:solidFill>
            </a:rPr>
            <a:t>31</a:t>
          </a:r>
          <a:endParaRPr lang="el-GR" sz="1000" b="1" dirty="0" err="1">
            <a:solidFill>
              <a:schemeClr val="bg1"/>
            </a:solidFill>
          </a:endParaRPr>
        </a:p>
      </cdr:txBody>
    </cdr:sp>
  </cdr:relSizeAnchor>
  <cdr:relSizeAnchor xmlns:cdr="http://schemas.openxmlformats.org/drawingml/2006/chartDrawing">
    <cdr:from>
      <cdr:x>0.80526</cdr:x>
      <cdr:y>0.08308</cdr:y>
    </cdr:from>
    <cdr:to>
      <cdr:x>0.82341</cdr:x>
      <cdr:y>0.11563</cdr:y>
    </cdr:to>
    <cdr:sp macro="" textlink="">
      <cdr:nvSpPr>
        <cdr:cNvPr id="3" name="TextBox 1">
          <a:extLst xmlns:a="http://schemas.openxmlformats.org/drawingml/2006/main">
            <a:ext uri="{FF2B5EF4-FFF2-40B4-BE49-F238E27FC236}">
              <a16:creationId xmlns:a16="http://schemas.microsoft.com/office/drawing/2014/main" id="{84EA52E7-D89A-4FC1-A739-2401F9466ED8}"/>
            </a:ext>
          </a:extLst>
        </cdr:cNvPr>
        <cdr:cNvSpPr txBox="1"/>
      </cdr:nvSpPr>
      <cdr:spPr>
        <a:xfrm xmlns:a="http://schemas.openxmlformats.org/drawingml/2006/main">
          <a:off x="9126266" y="39269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9</a:t>
          </a:r>
          <a:endParaRPr lang="el-GR" b="1" dirty="0" err="1">
            <a:solidFill>
              <a:schemeClr val="bg1"/>
            </a:solidFill>
          </a:endParaRPr>
        </a:p>
      </cdr:txBody>
    </cdr:sp>
  </cdr:relSizeAnchor>
  <cdr:relSizeAnchor xmlns:cdr="http://schemas.openxmlformats.org/drawingml/2006/chartDrawing">
    <cdr:from>
      <cdr:x>0.80929</cdr:x>
      <cdr:y>0.04116</cdr:y>
    </cdr:from>
    <cdr:to>
      <cdr:x>0.82745</cdr:x>
      <cdr:y>0.07372</cdr:y>
    </cdr:to>
    <cdr:sp macro="" textlink="">
      <cdr:nvSpPr>
        <cdr:cNvPr id="4" name="TextBox 1">
          <a:extLst xmlns:a="http://schemas.openxmlformats.org/drawingml/2006/main">
            <a:ext uri="{FF2B5EF4-FFF2-40B4-BE49-F238E27FC236}">
              <a16:creationId xmlns:a16="http://schemas.microsoft.com/office/drawing/2014/main" id="{84EA52E7-D89A-4FC1-A739-2401F9466ED8}"/>
            </a:ext>
          </a:extLst>
        </cdr:cNvPr>
        <cdr:cNvSpPr txBox="1"/>
      </cdr:nvSpPr>
      <cdr:spPr>
        <a:xfrm xmlns:a="http://schemas.openxmlformats.org/drawingml/2006/main">
          <a:off x="9171986" y="19457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8</a:t>
          </a:r>
          <a:endParaRPr lang="el-GR" sz="1000" b="1" dirty="0" err="1">
            <a:solidFill>
              <a:schemeClr val="bg1"/>
            </a:solidFill>
          </a:endParaRPr>
        </a:p>
      </cdr:txBody>
    </cdr:sp>
  </cdr:relSizeAnchor>
  <cdr:relSizeAnchor xmlns:cdr="http://schemas.openxmlformats.org/drawingml/2006/chartDrawing">
    <cdr:from>
      <cdr:x>0.80526</cdr:x>
      <cdr:y>0.17174</cdr:y>
    </cdr:from>
    <cdr:to>
      <cdr:x>0.82341</cdr:x>
      <cdr:y>0.2043</cdr:y>
    </cdr:to>
    <cdr:sp macro="" textlink="">
      <cdr:nvSpPr>
        <cdr:cNvPr id="5"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9126266" y="81179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20</a:t>
          </a:r>
          <a:endParaRPr lang="el-GR" sz="1000" b="1" dirty="0" err="1">
            <a:solidFill>
              <a:schemeClr val="bg1"/>
            </a:solidFill>
          </a:endParaRPr>
        </a:p>
      </cdr:txBody>
    </cdr:sp>
  </cdr:relSizeAnchor>
  <cdr:relSizeAnchor xmlns:cdr="http://schemas.openxmlformats.org/drawingml/2006/chartDrawing">
    <cdr:from>
      <cdr:x>0.78912</cdr:x>
      <cdr:y>0.21849</cdr:y>
    </cdr:from>
    <cdr:to>
      <cdr:x>0.80728</cdr:x>
      <cdr:y>0.25105</cdr:y>
    </cdr:to>
    <cdr:sp macro="" textlink="">
      <cdr:nvSpPr>
        <cdr:cNvPr id="6"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8943386" y="103277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25</a:t>
          </a:r>
          <a:endParaRPr lang="el-GR" sz="1000" b="1" dirty="0" err="1">
            <a:solidFill>
              <a:schemeClr val="bg1"/>
            </a:solidFill>
          </a:endParaRPr>
        </a:p>
      </cdr:txBody>
    </cdr:sp>
  </cdr:relSizeAnchor>
  <cdr:relSizeAnchor xmlns:cdr="http://schemas.openxmlformats.org/drawingml/2006/chartDrawing">
    <cdr:from>
      <cdr:x>0.79316</cdr:x>
      <cdr:y>0.26363</cdr:y>
    </cdr:from>
    <cdr:to>
      <cdr:x>0.81131</cdr:x>
      <cdr:y>0.29618</cdr:y>
    </cdr:to>
    <cdr:sp macro="" textlink="">
      <cdr:nvSpPr>
        <cdr:cNvPr id="7"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8989106" y="124613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18</a:t>
          </a:r>
          <a:endParaRPr lang="el-GR" sz="1000" b="1" dirty="0" err="1">
            <a:solidFill>
              <a:schemeClr val="bg1"/>
            </a:solidFill>
          </a:endParaRPr>
        </a:p>
      </cdr:txBody>
    </cdr:sp>
  </cdr:relSizeAnchor>
  <cdr:relSizeAnchor xmlns:cdr="http://schemas.openxmlformats.org/drawingml/2006/chartDrawing">
    <cdr:from>
      <cdr:x>0.79742</cdr:x>
      <cdr:y>0.3093</cdr:y>
    </cdr:from>
    <cdr:to>
      <cdr:x>0.81198</cdr:x>
      <cdr:y>0.34186</cdr:y>
    </cdr:to>
    <cdr:sp macro="" textlink="">
      <cdr:nvSpPr>
        <cdr:cNvPr id="8"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9037366" y="1462037"/>
          <a:ext cx="16510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21</a:t>
          </a:r>
          <a:endParaRPr lang="el-GR" sz="1000" b="1" dirty="0" err="1">
            <a:solidFill>
              <a:schemeClr val="bg1"/>
            </a:solidFill>
          </a:endParaRPr>
        </a:p>
      </cdr:txBody>
    </cdr:sp>
  </cdr:relSizeAnchor>
  <cdr:relSizeAnchor xmlns:cdr="http://schemas.openxmlformats.org/drawingml/2006/chartDrawing">
    <cdr:from>
      <cdr:x>0.79316</cdr:x>
      <cdr:y>0.35068</cdr:y>
    </cdr:from>
    <cdr:to>
      <cdr:x>0.81131</cdr:x>
      <cdr:y>0.38324</cdr:y>
    </cdr:to>
    <cdr:sp macro="" textlink="">
      <cdr:nvSpPr>
        <cdr:cNvPr id="9"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8989106" y="165761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28</a:t>
          </a:r>
          <a:endParaRPr lang="el-GR" sz="1000" b="1" dirty="0" err="1">
            <a:solidFill>
              <a:schemeClr val="bg1"/>
            </a:solidFill>
          </a:endParaRPr>
        </a:p>
      </cdr:txBody>
    </cdr:sp>
  </cdr:relSizeAnchor>
  <cdr:relSizeAnchor xmlns:cdr="http://schemas.openxmlformats.org/drawingml/2006/chartDrawing">
    <cdr:from>
      <cdr:x>0.8066</cdr:x>
      <cdr:y>0.1266</cdr:y>
    </cdr:from>
    <cdr:to>
      <cdr:x>0.82476</cdr:x>
      <cdr:y>0.15916</cdr:y>
    </cdr:to>
    <cdr:sp macro="" textlink="">
      <cdr:nvSpPr>
        <cdr:cNvPr id="10"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9141506" y="59843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12</a:t>
          </a:r>
          <a:endParaRPr lang="el-GR" sz="1000" b="1" dirty="0" err="1">
            <a:solidFill>
              <a:schemeClr val="bg1"/>
            </a:solidFill>
          </a:endParaRPr>
        </a:p>
      </cdr:txBody>
    </cdr:sp>
  </cdr:relSizeAnchor>
  <cdr:relSizeAnchor xmlns:cdr="http://schemas.openxmlformats.org/drawingml/2006/chartDrawing">
    <cdr:from>
      <cdr:x>0.77971</cdr:x>
      <cdr:y>0.43983</cdr:y>
    </cdr:from>
    <cdr:to>
      <cdr:x>0.79786</cdr:x>
      <cdr:y>0.47239</cdr:y>
    </cdr:to>
    <cdr:sp macro="" textlink="">
      <cdr:nvSpPr>
        <cdr:cNvPr id="11"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8836706" y="2079018"/>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29</a:t>
          </a:r>
          <a:endParaRPr lang="el-GR" sz="1000" b="1" dirty="0" err="1">
            <a:solidFill>
              <a:schemeClr val="bg1"/>
            </a:solidFill>
          </a:endParaRPr>
        </a:p>
      </cdr:txBody>
    </cdr:sp>
  </cdr:relSizeAnchor>
  <cdr:relSizeAnchor xmlns:cdr="http://schemas.openxmlformats.org/drawingml/2006/chartDrawing">
    <cdr:from>
      <cdr:x>0.77837</cdr:x>
      <cdr:y>0.48372</cdr:y>
    </cdr:from>
    <cdr:to>
      <cdr:x>0.79652</cdr:x>
      <cdr:y>0.51628</cdr:y>
    </cdr:to>
    <cdr:sp macro="" textlink="">
      <cdr:nvSpPr>
        <cdr:cNvPr id="12"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8821466" y="228648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26</a:t>
          </a:r>
          <a:endParaRPr lang="el-GR" sz="1000" b="1" dirty="0" err="1">
            <a:solidFill>
              <a:schemeClr val="bg1"/>
            </a:solidFill>
          </a:endParaRPr>
        </a:p>
      </cdr:txBody>
    </cdr:sp>
  </cdr:relSizeAnchor>
  <cdr:relSizeAnchor xmlns:cdr="http://schemas.openxmlformats.org/drawingml/2006/chartDrawing">
    <cdr:from>
      <cdr:x>0.76559</cdr:x>
      <cdr:y>0.53123</cdr:y>
    </cdr:from>
    <cdr:to>
      <cdr:x>0.78374</cdr:x>
      <cdr:y>0.56379</cdr:y>
    </cdr:to>
    <cdr:sp macro="" textlink="">
      <cdr:nvSpPr>
        <cdr:cNvPr id="13"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8676686" y="251105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38</a:t>
          </a:r>
          <a:endParaRPr lang="el-GR" sz="1000" b="1" dirty="0" err="1">
            <a:solidFill>
              <a:schemeClr val="bg1"/>
            </a:solidFill>
          </a:endParaRPr>
        </a:p>
      </cdr:txBody>
    </cdr:sp>
  </cdr:relSizeAnchor>
  <cdr:relSizeAnchor xmlns:cdr="http://schemas.openxmlformats.org/drawingml/2006/chartDrawing">
    <cdr:from>
      <cdr:x>0.77971</cdr:x>
      <cdr:y>0.57798</cdr:y>
    </cdr:from>
    <cdr:to>
      <cdr:x>0.79786</cdr:x>
      <cdr:y>0.61054</cdr:y>
    </cdr:to>
    <cdr:sp macro="" textlink="">
      <cdr:nvSpPr>
        <cdr:cNvPr id="14"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8836706" y="273203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34</a:t>
          </a:r>
          <a:endParaRPr lang="el-GR" sz="1000" b="1" dirty="0" err="1">
            <a:solidFill>
              <a:schemeClr val="bg1"/>
            </a:solidFill>
          </a:endParaRPr>
        </a:p>
      </cdr:txBody>
    </cdr:sp>
  </cdr:relSizeAnchor>
  <cdr:relSizeAnchor xmlns:cdr="http://schemas.openxmlformats.org/drawingml/2006/chartDrawing">
    <cdr:from>
      <cdr:x>0.78778</cdr:x>
      <cdr:y>0.62151</cdr:y>
    </cdr:from>
    <cdr:to>
      <cdr:x>0.80593</cdr:x>
      <cdr:y>0.65406</cdr:y>
    </cdr:to>
    <cdr:sp macro="" textlink="">
      <cdr:nvSpPr>
        <cdr:cNvPr id="15"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8928146" y="293777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30</a:t>
          </a:r>
          <a:endParaRPr lang="el-GR" sz="1000" b="1" dirty="0" err="1">
            <a:solidFill>
              <a:schemeClr val="bg1"/>
            </a:solidFill>
          </a:endParaRPr>
        </a:p>
      </cdr:txBody>
    </cdr:sp>
  </cdr:relSizeAnchor>
  <cdr:relSizeAnchor xmlns:cdr="http://schemas.openxmlformats.org/drawingml/2006/chartDrawing">
    <cdr:from>
      <cdr:x>0.74677</cdr:x>
      <cdr:y>0.66664</cdr:y>
    </cdr:from>
    <cdr:to>
      <cdr:x>0.76492</cdr:x>
      <cdr:y>0.6992</cdr:y>
    </cdr:to>
    <cdr:sp macro="" textlink="">
      <cdr:nvSpPr>
        <cdr:cNvPr id="16"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8463326" y="315113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40</a:t>
          </a:r>
          <a:endParaRPr lang="el-GR" sz="1000" b="1" dirty="0" err="1">
            <a:solidFill>
              <a:schemeClr val="bg1"/>
            </a:solidFill>
          </a:endParaRPr>
        </a:p>
      </cdr:txBody>
    </cdr:sp>
  </cdr:relSizeAnchor>
  <cdr:relSizeAnchor xmlns:cdr="http://schemas.openxmlformats.org/drawingml/2006/chartDrawing">
    <cdr:from>
      <cdr:x>0.71113</cdr:x>
      <cdr:y>0.71339</cdr:y>
    </cdr:from>
    <cdr:to>
      <cdr:x>0.72928</cdr:x>
      <cdr:y>0.74595</cdr:y>
    </cdr:to>
    <cdr:sp macro="" textlink="">
      <cdr:nvSpPr>
        <cdr:cNvPr id="17"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8059466" y="337211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48</a:t>
          </a:r>
          <a:endParaRPr lang="el-GR" sz="1000" b="1" dirty="0" err="1">
            <a:solidFill>
              <a:schemeClr val="bg1"/>
            </a:solidFill>
          </a:endParaRPr>
        </a:p>
      </cdr:txBody>
    </cdr:sp>
  </cdr:relSizeAnchor>
  <cdr:relSizeAnchor xmlns:cdr="http://schemas.openxmlformats.org/drawingml/2006/chartDrawing">
    <cdr:from>
      <cdr:x>0.73063</cdr:x>
      <cdr:y>0.75853</cdr:y>
    </cdr:from>
    <cdr:to>
      <cdr:x>0.74878</cdr:x>
      <cdr:y>0.79109</cdr:y>
    </cdr:to>
    <cdr:sp macro="" textlink="">
      <cdr:nvSpPr>
        <cdr:cNvPr id="18"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8280446" y="358547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43</a:t>
          </a:r>
          <a:endParaRPr lang="el-GR" sz="1000" b="1" dirty="0" err="1">
            <a:solidFill>
              <a:schemeClr val="bg1"/>
            </a:solidFill>
          </a:endParaRPr>
        </a:p>
      </cdr:txBody>
    </cdr:sp>
  </cdr:relSizeAnchor>
  <cdr:relSizeAnchor xmlns:cdr="http://schemas.openxmlformats.org/drawingml/2006/chartDrawing">
    <cdr:from>
      <cdr:x>0.73332</cdr:x>
      <cdr:y>0.80045</cdr:y>
    </cdr:from>
    <cdr:to>
      <cdr:x>0.75147</cdr:x>
      <cdr:y>0.833</cdr:y>
    </cdr:to>
    <cdr:sp macro="" textlink="">
      <cdr:nvSpPr>
        <cdr:cNvPr id="19"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8310926" y="378359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44</a:t>
          </a:r>
          <a:endParaRPr lang="el-GR" sz="1000" b="1" dirty="0" err="1">
            <a:solidFill>
              <a:schemeClr val="bg1"/>
            </a:solidFill>
          </a:endParaRPr>
        </a:p>
      </cdr:txBody>
    </cdr:sp>
  </cdr:relSizeAnchor>
  <cdr:relSizeAnchor xmlns:cdr="http://schemas.openxmlformats.org/drawingml/2006/chartDrawing">
    <cdr:from>
      <cdr:x>0.71651</cdr:x>
      <cdr:y>0.8472</cdr:y>
    </cdr:from>
    <cdr:to>
      <cdr:x>0.73466</cdr:x>
      <cdr:y>0.87975</cdr:y>
    </cdr:to>
    <cdr:sp macro="" textlink="">
      <cdr:nvSpPr>
        <cdr:cNvPr id="21" name="TextBox 1">
          <a:extLst xmlns:a="http://schemas.openxmlformats.org/drawingml/2006/main">
            <a:ext uri="{FF2B5EF4-FFF2-40B4-BE49-F238E27FC236}">
              <a16:creationId xmlns:a16="http://schemas.microsoft.com/office/drawing/2014/main" id="{8CCE6107-787A-48DF-8456-F7B65A6C3D76}"/>
            </a:ext>
          </a:extLst>
        </cdr:cNvPr>
        <cdr:cNvSpPr txBox="1"/>
      </cdr:nvSpPr>
      <cdr:spPr>
        <a:xfrm xmlns:a="http://schemas.openxmlformats.org/drawingml/2006/main">
          <a:off x="8120426" y="4004577"/>
          <a:ext cx="205740" cy="153888"/>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chemeClr val="bg1"/>
              </a:solidFill>
            </a:rPr>
            <a:t>51</a:t>
          </a:r>
          <a:endParaRPr lang="el-GR" sz="1000" b="1" dirty="0" err="1">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01/11/2022</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01/11/2022</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5900C33-90AE-4963-9AD8-3B07939F57E9}" type="slidenum">
              <a:rPr lang="en-GB" smtClean="0"/>
              <a:t>1</a:t>
            </a:fld>
            <a:endParaRPr lang="en-GB"/>
          </a:p>
        </p:txBody>
      </p:sp>
    </p:spTree>
    <p:extLst>
      <p:ext uri="{BB962C8B-B14F-4D97-AF65-F5344CB8AC3E}">
        <p14:creationId xmlns:p14="http://schemas.microsoft.com/office/powerpoint/2010/main" val="274547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900C33-90AE-4963-9AD8-3B07939F57E9}" type="slidenum">
              <a:rPr lang="en-GB" smtClean="0"/>
              <a:t>10</a:t>
            </a:fld>
            <a:endParaRPr lang="en-GB"/>
          </a:p>
        </p:txBody>
      </p:sp>
    </p:spTree>
    <p:extLst>
      <p:ext uri="{BB962C8B-B14F-4D97-AF65-F5344CB8AC3E}">
        <p14:creationId xmlns:p14="http://schemas.microsoft.com/office/powerpoint/2010/main" val="246048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5900C33-90AE-4963-9AD8-3B07939F57E9}" type="slidenum">
              <a:rPr lang="en-GB" smtClean="0"/>
              <a:t>11</a:t>
            </a:fld>
            <a:endParaRPr lang="en-GB"/>
          </a:p>
        </p:txBody>
      </p:sp>
    </p:spTree>
    <p:extLst>
      <p:ext uri="{BB962C8B-B14F-4D97-AF65-F5344CB8AC3E}">
        <p14:creationId xmlns:p14="http://schemas.microsoft.com/office/powerpoint/2010/main" val="98424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900C33-90AE-4963-9AD8-3B07939F57E9}" type="slidenum">
              <a:rPr lang="en-GB" smtClean="0"/>
              <a:t>12</a:t>
            </a:fld>
            <a:endParaRPr lang="en-GB"/>
          </a:p>
        </p:txBody>
      </p:sp>
    </p:spTree>
    <p:extLst>
      <p:ext uri="{BB962C8B-B14F-4D97-AF65-F5344CB8AC3E}">
        <p14:creationId xmlns:p14="http://schemas.microsoft.com/office/powerpoint/2010/main" val="1495871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4246488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5900C33-90AE-4963-9AD8-3B07939F57E9}" type="slidenum">
              <a:rPr lang="en-GB" smtClean="0"/>
              <a:t>14</a:t>
            </a:fld>
            <a:endParaRPr lang="en-GB"/>
          </a:p>
        </p:txBody>
      </p:sp>
    </p:spTree>
    <p:extLst>
      <p:ext uri="{BB962C8B-B14F-4D97-AF65-F5344CB8AC3E}">
        <p14:creationId xmlns:p14="http://schemas.microsoft.com/office/powerpoint/2010/main" val="195657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142231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5900C33-90AE-4963-9AD8-3B07939F57E9}" type="slidenum">
              <a:rPr lang="en-GB" smtClean="0"/>
              <a:t>16</a:t>
            </a:fld>
            <a:endParaRPr lang="en-GB"/>
          </a:p>
        </p:txBody>
      </p:sp>
    </p:spTree>
    <p:extLst>
      <p:ext uri="{BB962C8B-B14F-4D97-AF65-F5344CB8AC3E}">
        <p14:creationId xmlns:p14="http://schemas.microsoft.com/office/powerpoint/2010/main" val="54899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3259593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737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B8929E-C352-7849-9DF7-6A0F55DB2C3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18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00C33-90AE-4963-9AD8-3B07939F57E9}" type="slidenum">
              <a:rPr lang="en-GB" smtClean="0"/>
              <a:t>2</a:t>
            </a:fld>
            <a:endParaRPr lang="en-GB"/>
          </a:p>
        </p:txBody>
      </p:sp>
    </p:spTree>
    <p:extLst>
      <p:ext uri="{BB962C8B-B14F-4D97-AF65-F5344CB8AC3E}">
        <p14:creationId xmlns:p14="http://schemas.microsoft.com/office/powerpoint/2010/main" val="3795863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5900C33-90AE-4963-9AD8-3B07939F57E9}" type="slidenum">
              <a:rPr lang="en-GB" smtClean="0"/>
              <a:t>20</a:t>
            </a:fld>
            <a:endParaRPr lang="en-GB"/>
          </a:p>
        </p:txBody>
      </p:sp>
    </p:spTree>
    <p:extLst>
      <p:ext uri="{BB962C8B-B14F-4D97-AF65-F5344CB8AC3E}">
        <p14:creationId xmlns:p14="http://schemas.microsoft.com/office/powerpoint/2010/main" val="389216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155220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570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5900C33-90AE-4963-9AD8-3B07939F57E9}" type="slidenum">
              <a:rPr lang="en-GB" smtClean="0"/>
              <a:t>23</a:t>
            </a:fld>
            <a:endParaRPr lang="en-GB"/>
          </a:p>
        </p:txBody>
      </p:sp>
    </p:spTree>
    <p:extLst>
      <p:ext uri="{BB962C8B-B14F-4D97-AF65-F5344CB8AC3E}">
        <p14:creationId xmlns:p14="http://schemas.microsoft.com/office/powerpoint/2010/main" val="1083452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3682884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5900C33-90AE-4963-9AD8-3B07939F57E9}" type="slidenum">
              <a:rPr lang="en-GB" smtClean="0"/>
              <a:t>25</a:t>
            </a:fld>
            <a:endParaRPr lang="en-GB"/>
          </a:p>
        </p:txBody>
      </p:sp>
    </p:spTree>
    <p:extLst>
      <p:ext uri="{BB962C8B-B14F-4D97-AF65-F5344CB8AC3E}">
        <p14:creationId xmlns:p14="http://schemas.microsoft.com/office/powerpoint/2010/main" val="2369964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3583596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3581546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1087655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41733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5900C33-90AE-4963-9AD8-3B07939F57E9}" type="slidenum">
              <a:rPr lang="en-GB" smtClean="0"/>
              <a:t>3</a:t>
            </a:fld>
            <a:endParaRPr lang="en-GB"/>
          </a:p>
        </p:txBody>
      </p:sp>
    </p:spTree>
    <p:extLst>
      <p:ext uri="{BB962C8B-B14F-4D97-AF65-F5344CB8AC3E}">
        <p14:creationId xmlns:p14="http://schemas.microsoft.com/office/powerpoint/2010/main" val="88072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5900C33-90AE-4963-9AD8-3B07939F57E9}" type="slidenum">
              <a:rPr lang="en-GB" smtClean="0"/>
              <a:t>4</a:t>
            </a:fld>
            <a:endParaRPr lang="en-GB"/>
          </a:p>
        </p:txBody>
      </p:sp>
    </p:spTree>
    <p:extLst>
      <p:ext uri="{BB962C8B-B14F-4D97-AF65-F5344CB8AC3E}">
        <p14:creationId xmlns:p14="http://schemas.microsoft.com/office/powerpoint/2010/main" val="428809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5900C33-90AE-4963-9AD8-3B07939F57E9}" type="slidenum">
              <a:rPr lang="en-GB" smtClean="0"/>
              <a:t>5</a:t>
            </a:fld>
            <a:endParaRPr lang="en-GB"/>
          </a:p>
        </p:txBody>
      </p:sp>
    </p:spTree>
    <p:extLst>
      <p:ext uri="{BB962C8B-B14F-4D97-AF65-F5344CB8AC3E}">
        <p14:creationId xmlns:p14="http://schemas.microsoft.com/office/powerpoint/2010/main" val="44011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5900C33-90AE-4963-9AD8-3B07939F57E9}" type="slidenum">
              <a:rPr lang="en-GB" smtClean="0"/>
              <a:t>6</a:t>
            </a:fld>
            <a:endParaRPr lang="en-GB"/>
          </a:p>
        </p:txBody>
      </p:sp>
    </p:spTree>
    <p:extLst>
      <p:ext uri="{BB962C8B-B14F-4D97-AF65-F5344CB8AC3E}">
        <p14:creationId xmlns:p14="http://schemas.microsoft.com/office/powerpoint/2010/main" val="107444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367164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5900C33-90AE-4963-9AD8-3B07939F57E9}" type="slidenum">
              <a:rPr lang="en-GB" smtClean="0"/>
              <a:t>8</a:t>
            </a:fld>
            <a:endParaRPr lang="en-GB"/>
          </a:p>
        </p:txBody>
      </p:sp>
    </p:spTree>
    <p:extLst>
      <p:ext uri="{BB962C8B-B14F-4D97-AF65-F5344CB8AC3E}">
        <p14:creationId xmlns:p14="http://schemas.microsoft.com/office/powerpoint/2010/main" val="57285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2795268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jpeg"/><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10.xml"/><Relationship Id="rId4" Type="http://schemas.openxmlformats.org/officeDocument/2006/relationships/image" Target="../media/image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11.xml"/><Relationship Id="rId5" Type="http://schemas.openxmlformats.org/officeDocument/2006/relationships/image" Target="../media/image3.jpeg"/><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5.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3.xml"/><Relationship Id="rId5" Type="http://schemas.openxmlformats.org/officeDocument/2006/relationships/image" Target="../media/image3.jpeg"/><Relationship Id="rId4" Type="http://schemas.openxmlformats.org/officeDocument/2006/relationships/image" Target="../media/image5.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86488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 Bullet list">
    <p:spTree>
      <p:nvGrpSpPr>
        <p:cNvPr id="1" name=""/>
        <p:cNvGrpSpPr/>
        <p:nvPr/>
      </p:nvGrpSpPr>
      <p:grpSpPr>
        <a:xfrm>
          <a:off x="0" y="0"/>
          <a:ext cx="0" cy="0"/>
          <a:chOff x="0" y="0"/>
          <a:chExt cx="0" cy="0"/>
        </a:xfrm>
      </p:grpSpPr>
      <p:sp>
        <p:nvSpPr>
          <p:cNvPr id="6" name="Title 5"/>
          <p:cNvSpPr>
            <a:spLocks noGrp="1"/>
          </p:cNvSpPr>
          <p:nvPr>
            <p:ph type="title"/>
          </p:nvPr>
        </p:nvSpPr>
        <p:spPr>
          <a:xfrm>
            <a:off x="629328" y="479429"/>
            <a:ext cx="10938256" cy="1125005"/>
          </a:xfrm>
          <a:prstGeom prst="rect">
            <a:avLst/>
          </a:prstGeom>
        </p:spPr>
        <p:txBody>
          <a:bodyPr/>
          <a:lstStyle/>
          <a:p>
            <a:r>
              <a:rPr lang="en-US"/>
              <a:t>Click to edit Master title style</a:t>
            </a:r>
            <a:endParaRPr lang="en-GB"/>
          </a:p>
        </p:txBody>
      </p:sp>
      <p:sp>
        <p:nvSpPr>
          <p:cNvPr id="3" name="Text Placeholder 2"/>
          <p:cNvSpPr>
            <a:spLocks noGrp="1"/>
          </p:cNvSpPr>
          <p:nvPr>
            <p:ph type="body" sz="quarter" idx="10"/>
          </p:nvPr>
        </p:nvSpPr>
        <p:spPr>
          <a:xfrm>
            <a:off x="625828" y="1955801"/>
            <a:ext cx="10941757" cy="43053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694661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 Bullet lis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917037F-13F4-43B6-99FF-D710FE0C4777}" type="slidenum">
              <a:rPr lang="en-GB" smtClean="0"/>
              <a:pPr/>
              <a:t>‹#›</a:t>
            </a:fld>
            <a:endParaRPr lang="en-GB" dirty="0"/>
          </a:p>
        </p:txBody>
      </p:sp>
      <p:sp>
        <p:nvSpPr>
          <p:cNvPr id="12" name="Rectangle: Top Corners Rounded 11">
            <a:extLst>
              <a:ext uri="{FF2B5EF4-FFF2-40B4-BE49-F238E27FC236}">
                <a16:creationId xmlns:a16="http://schemas.microsoft.com/office/drawing/2014/main" id="{C07CDFF3-05F1-4834-A427-3B379145FF59}"/>
              </a:ext>
            </a:extLst>
          </p:cNvPr>
          <p:cNvSpPr/>
          <p:nvPr/>
        </p:nvSpPr>
        <p:spPr>
          <a:xfrm rot="10800000">
            <a:off x="406398" y="1780463"/>
            <a:ext cx="11345334" cy="3829755"/>
          </a:xfrm>
          <a:prstGeom prst="round2Same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l-GR" sz="1400" dirty="0">
              <a:ln>
                <a:noFill/>
              </a:ln>
              <a:solidFill>
                <a:schemeClr val="tx1"/>
              </a:solidFill>
            </a:endParaRPr>
          </a:p>
        </p:txBody>
      </p:sp>
      <p:grpSp>
        <p:nvGrpSpPr>
          <p:cNvPr id="2" name="Group 1">
            <a:extLst>
              <a:ext uri="{FF2B5EF4-FFF2-40B4-BE49-F238E27FC236}">
                <a16:creationId xmlns:a16="http://schemas.microsoft.com/office/drawing/2014/main" id="{159D65F0-A6C5-496D-B931-A26A81B678BB}"/>
              </a:ext>
            </a:extLst>
          </p:cNvPr>
          <p:cNvGrpSpPr/>
          <p:nvPr userDrawn="1"/>
        </p:nvGrpSpPr>
        <p:grpSpPr>
          <a:xfrm>
            <a:off x="406397" y="475028"/>
            <a:ext cx="11345333" cy="1142547"/>
            <a:chOff x="222854" y="475028"/>
            <a:chExt cx="11440334" cy="1142547"/>
          </a:xfrm>
        </p:grpSpPr>
        <p:sp>
          <p:nvSpPr>
            <p:cNvPr id="11" name="Rectangle: Top Corners Rounded 10">
              <a:extLst>
                <a:ext uri="{FF2B5EF4-FFF2-40B4-BE49-F238E27FC236}">
                  <a16:creationId xmlns:a16="http://schemas.microsoft.com/office/drawing/2014/main" id="{7FDB8BFB-F8AE-4F5D-BA41-7E4C5DF23120}"/>
                </a:ext>
              </a:extLst>
            </p:cNvPr>
            <p:cNvSpPr/>
            <p:nvPr/>
          </p:nvSpPr>
          <p:spPr>
            <a:xfrm>
              <a:off x="222854" y="475028"/>
              <a:ext cx="11440334" cy="1142547"/>
            </a:xfrm>
            <a:prstGeom prst="round2SameRect">
              <a:avLst>
                <a:gd name="adj1" fmla="val 28202"/>
                <a:gd name="adj2" fmla="val 0"/>
              </a:avLst>
            </a:prstGeom>
            <a:gradFill flip="none" rotWithShape="1">
              <a:gsLst>
                <a:gs pos="100000">
                  <a:srgbClr val="725799"/>
                </a:gs>
                <a:gs pos="1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sz="2400" b="1" dirty="0">
                <a:ln>
                  <a:noFill/>
                </a:ln>
                <a:solidFill>
                  <a:schemeClr val="tx1"/>
                </a:solidFill>
              </a:endParaRPr>
            </a:p>
          </p:txBody>
        </p:sp>
        <p:cxnSp>
          <p:nvCxnSpPr>
            <p:cNvPr id="13" name="Straight Connector 12">
              <a:extLst>
                <a:ext uri="{FF2B5EF4-FFF2-40B4-BE49-F238E27FC236}">
                  <a16:creationId xmlns:a16="http://schemas.microsoft.com/office/drawing/2014/main" id="{D6261817-78DA-4186-99C7-419B6914B9CE}"/>
                </a:ext>
              </a:extLst>
            </p:cNvPr>
            <p:cNvCxnSpPr/>
            <p:nvPr/>
          </p:nvCxnSpPr>
          <p:spPr>
            <a:xfrm>
              <a:off x="222854" y="1576818"/>
              <a:ext cx="11440334" cy="0"/>
            </a:xfrm>
            <a:prstGeom prst="line">
              <a:avLst/>
            </a:prstGeom>
            <a:ln w="190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grpSp>
      <p:sp>
        <p:nvSpPr>
          <p:cNvPr id="14" name="Title 5">
            <a:extLst>
              <a:ext uri="{FF2B5EF4-FFF2-40B4-BE49-F238E27FC236}">
                <a16:creationId xmlns:a16="http://schemas.microsoft.com/office/drawing/2014/main" id="{9DCAAD7B-3C8C-4589-8BC2-415A203CC1B1}"/>
              </a:ext>
            </a:extLst>
          </p:cNvPr>
          <p:cNvSpPr>
            <a:spLocks noGrp="1"/>
          </p:cNvSpPr>
          <p:nvPr>
            <p:ph type="title"/>
          </p:nvPr>
        </p:nvSpPr>
        <p:spPr>
          <a:xfrm>
            <a:off x="626872" y="655459"/>
            <a:ext cx="10938256" cy="814966"/>
          </a:xfrm>
          <a:prstGeom prst="rect">
            <a:avLst/>
          </a:prstGeom>
        </p:spPr>
        <p:txBody>
          <a:bodyPr/>
          <a:lstStyle>
            <a:lvl1pPr algn="ctr">
              <a:defRPr>
                <a:solidFill>
                  <a:schemeClr val="bg1"/>
                </a:solidFill>
              </a:defRPr>
            </a:lvl1pPr>
          </a:lstStyle>
          <a:p>
            <a:r>
              <a:rPr lang="en-US"/>
              <a:t>Click to edit Master title style</a:t>
            </a:r>
            <a:endParaRPr lang="en-GB"/>
          </a:p>
        </p:txBody>
      </p:sp>
      <p:sp>
        <p:nvSpPr>
          <p:cNvPr id="18" name="Text Placeholder 2">
            <a:extLst>
              <a:ext uri="{FF2B5EF4-FFF2-40B4-BE49-F238E27FC236}">
                <a16:creationId xmlns:a16="http://schemas.microsoft.com/office/drawing/2014/main" id="{3CAC906B-6B05-45BF-B083-26AEFBF7078A}"/>
              </a:ext>
            </a:extLst>
          </p:cNvPr>
          <p:cNvSpPr>
            <a:spLocks noGrp="1"/>
          </p:cNvSpPr>
          <p:nvPr>
            <p:ph type="body" sz="quarter" idx="10"/>
          </p:nvPr>
        </p:nvSpPr>
        <p:spPr>
          <a:xfrm>
            <a:off x="625828" y="1955802"/>
            <a:ext cx="10941757" cy="3132666"/>
          </a:xfrm>
        </p:spPr>
        <p:txBody>
          <a:bodyPr anchor="t" anchorCtr="0"/>
          <a:lstStyle>
            <a:lvl1pPr>
              <a:defRPr sz="1400"/>
            </a:lvl1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77218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over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B930E4-16A1-458B-A146-51BA41241C46}"/>
              </a:ext>
            </a:extLst>
          </p:cNvPr>
          <p:cNvPicPr>
            <a:picLocks noChangeAspect="1"/>
          </p:cNvPicPr>
          <p:nvPr userDrawn="1"/>
        </p:nvPicPr>
        <p:blipFill rotWithShape="1">
          <a:blip r:embed="rId2"/>
          <a:srcRect r="14378"/>
          <a:stretch/>
        </p:blipFill>
        <p:spPr>
          <a:xfrm>
            <a:off x="3391013" y="11850"/>
            <a:ext cx="8800987" cy="6858000"/>
          </a:xfrm>
          <a:prstGeom prst="rect">
            <a:avLst/>
          </a:prstGeom>
        </p:spPr>
      </p:pic>
      <p:sp>
        <p:nvSpPr>
          <p:cNvPr id="30" name="Freeform: Shape 29">
            <a:extLst>
              <a:ext uri="{FF2B5EF4-FFF2-40B4-BE49-F238E27FC236}">
                <a16:creationId xmlns:a16="http://schemas.microsoft.com/office/drawing/2014/main" id="{B3D1B309-38A4-4D1D-B55C-F6D888D377BD}"/>
              </a:ext>
            </a:extLst>
          </p:cNvPr>
          <p:cNvSpPr/>
          <p:nvPr/>
        </p:nvSpPr>
        <p:spPr>
          <a:xfrm>
            <a:off x="-9320" y="-5738"/>
            <a:ext cx="8718283" cy="6875588"/>
          </a:xfrm>
          <a:custGeom>
            <a:avLst/>
            <a:gdLst>
              <a:gd name="connsiteX0" fmla="*/ 0 w 9305726"/>
              <a:gd name="connsiteY0" fmla="*/ 0 h 7579063"/>
              <a:gd name="connsiteX1" fmla="*/ 7267790 w 9305726"/>
              <a:gd name="connsiteY1" fmla="*/ 0 h 7579063"/>
              <a:gd name="connsiteX2" fmla="*/ 6429492 w 9305726"/>
              <a:gd name="connsiteY2" fmla="*/ 729158 h 7579063"/>
              <a:gd name="connsiteX3" fmla="*/ 6206894 w 9305726"/>
              <a:gd name="connsiteY3" fmla="*/ 4408812 h 7579063"/>
              <a:gd name="connsiteX4" fmla="*/ 9305726 w 9305726"/>
              <a:gd name="connsiteY4" fmla="*/ 7579063 h 7579063"/>
              <a:gd name="connsiteX5" fmla="*/ 0 w 9305726"/>
              <a:gd name="connsiteY5" fmla="*/ 7579063 h 757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5726" h="7579063">
                <a:moveTo>
                  <a:pt x="0" y="0"/>
                </a:moveTo>
                <a:lnTo>
                  <a:pt x="7267790" y="0"/>
                </a:lnTo>
                <a:lnTo>
                  <a:pt x="6429492" y="729158"/>
                </a:lnTo>
                <a:cubicBezTo>
                  <a:pt x="5250944" y="1672339"/>
                  <a:pt x="5150826" y="3328126"/>
                  <a:pt x="6206894" y="4408812"/>
                </a:cubicBezTo>
                <a:lnTo>
                  <a:pt x="9305726" y="7579063"/>
                </a:lnTo>
                <a:lnTo>
                  <a:pt x="0" y="7579063"/>
                </a:lnTo>
                <a:close/>
              </a:path>
            </a:pathLst>
          </a:custGeom>
          <a:gradFill flip="none" rotWithShape="1">
            <a:gsLst>
              <a:gs pos="0">
                <a:schemeClr val="accent1">
                  <a:alpha val="80000"/>
                </a:schemeClr>
              </a:gs>
              <a:gs pos="100000">
                <a:srgbClr val="3D2363">
                  <a:alpha val="80000"/>
                </a:srgbClr>
              </a:gs>
            </a:gsLst>
            <a:lin ang="5400000" scaled="1"/>
            <a:tileRect/>
          </a:gradFill>
          <a:ln w="12704" cap="flat">
            <a:noFill/>
            <a:prstDash val="solid"/>
            <a:miter/>
          </a:ln>
        </p:spPr>
        <p:txBody>
          <a:bodyPr rtlCol="0" anchor="ctr"/>
          <a:lstStyle/>
          <a:p>
            <a:endParaRPr lang="el-GR" sz="1633"/>
          </a:p>
        </p:txBody>
      </p:sp>
      <p:pic>
        <p:nvPicPr>
          <p:cNvPr id="32" name="Graphic 31">
            <a:extLst>
              <a:ext uri="{FF2B5EF4-FFF2-40B4-BE49-F238E27FC236}">
                <a16:creationId xmlns:a16="http://schemas.microsoft.com/office/drawing/2014/main" id="{3F8B2630-B4BE-4B35-82CC-6147225B87F7}"/>
              </a:ext>
            </a:extLst>
          </p:cNvPr>
          <p:cNvPicPr>
            <a:picLocks noChangeAspect="1"/>
          </p:cNvPicPr>
          <p:nvPr userDrawn="1"/>
        </p:nvPicPr>
        <p:blipFill>
          <a:blip r:embed="rId3">
            <a:extLst>
              <a:ext uri="{96DAC541-7B7A-43D3-8B79-37D633B846F1}">
                <asvg:svgBlip xmlns:asvg="http://schemas.microsoft.com/office/drawing/2016/SVG/main" r:embed="rId4"/>
              </a:ext>
            </a:extLst>
          </a:blip>
          <a:srcRect l="11008"/>
          <a:stretch>
            <a:fillRect/>
          </a:stretch>
        </p:blipFill>
        <p:spPr>
          <a:xfrm>
            <a:off x="-17701" y="-5738"/>
            <a:ext cx="8720095" cy="6881327"/>
          </a:xfrm>
          <a:custGeom>
            <a:avLst/>
            <a:gdLst>
              <a:gd name="connsiteX0" fmla="*/ 0 w 9291703"/>
              <a:gd name="connsiteY0" fmla="*/ 0 h 7572385"/>
              <a:gd name="connsiteX1" fmla="*/ 9291703 w 9291703"/>
              <a:gd name="connsiteY1" fmla="*/ 0 h 7572385"/>
              <a:gd name="connsiteX2" fmla="*/ 9291703 w 9291703"/>
              <a:gd name="connsiteY2" fmla="*/ 7572385 h 7572385"/>
              <a:gd name="connsiteX3" fmla="*/ 0 w 9291703"/>
              <a:gd name="connsiteY3" fmla="*/ 7572385 h 7572385"/>
            </a:gdLst>
            <a:ahLst/>
            <a:cxnLst>
              <a:cxn ang="0">
                <a:pos x="connsiteX0" y="connsiteY0"/>
              </a:cxn>
              <a:cxn ang="0">
                <a:pos x="connsiteX1" y="connsiteY1"/>
              </a:cxn>
              <a:cxn ang="0">
                <a:pos x="connsiteX2" y="connsiteY2"/>
              </a:cxn>
              <a:cxn ang="0">
                <a:pos x="connsiteX3" y="connsiteY3"/>
              </a:cxn>
            </a:cxnLst>
            <a:rect l="l" t="t" r="r" b="b"/>
            <a:pathLst>
              <a:path w="9291703" h="7572385">
                <a:moveTo>
                  <a:pt x="0" y="0"/>
                </a:moveTo>
                <a:lnTo>
                  <a:pt x="9291703" y="0"/>
                </a:lnTo>
                <a:lnTo>
                  <a:pt x="9291703" y="7572385"/>
                </a:lnTo>
                <a:lnTo>
                  <a:pt x="0" y="7572385"/>
                </a:lnTo>
                <a:close/>
              </a:path>
            </a:pathLst>
          </a:custGeom>
        </p:spPr>
      </p:pic>
      <p:sp>
        <p:nvSpPr>
          <p:cNvPr id="12" name="Subtitle 2"/>
          <p:cNvSpPr txBox="1">
            <a:spLocks/>
          </p:cNvSpPr>
          <p:nvPr userDrawn="1"/>
        </p:nvSpPr>
        <p:spPr>
          <a:xfrm>
            <a:off x="5846324" y="4942750"/>
            <a:ext cx="5368298" cy="210507"/>
          </a:xfrm>
          <a:prstGeom prst="rect">
            <a:avLst/>
          </a:prstGeom>
        </p:spPr>
        <p:txBody>
          <a:bodyPr vert="horz" wrap="square" lIns="0" tIns="0" rIns="0" bIns="0" rtlCol="0" anchor="t" anchorCtr="0">
            <a:spAutoFit/>
          </a:bodyPr>
          <a:lstStyle>
            <a:lvl1pPr marL="0" indent="0" algn="l" defTabSz="1007943" rtl="0" eaLnBrk="1" latinLnBrk="0" hangingPunct="1">
              <a:lnSpc>
                <a:spcPct val="100000"/>
              </a:lnSpc>
              <a:spcBef>
                <a:spcPts val="0"/>
              </a:spcBef>
              <a:spcAft>
                <a:spcPts val="0"/>
              </a:spcAft>
              <a:buFont typeface="Arial" panose="020B0604020202020204" pitchFamily="34" charset="0"/>
              <a:buNone/>
              <a:defRPr lang="en-US" sz="1800" kern="1200">
                <a:solidFill>
                  <a:schemeClr val="tx1"/>
                </a:solidFill>
                <a:latin typeface="+mn-lt"/>
                <a:ea typeface="+mn-ea"/>
                <a:cs typeface="+mn-cs"/>
              </a:defRPr>
            </a:lvl1pPr>
            <a:lvl2pPr marL="0" indent="0" algn="l" defTabSz="1007943" rtl="0" eaLnBrk="1" latinLnBrk="0" hangingPunct="1">
              <a:lnSpc>
                <a:spcPct val="100000"/>
              </a:lnSpc>
              <a:spcBef>
                <a:spcPts val="1800"/>
              </a:spcBef>
              <a:spcAft>
                <a:spcPts val="0"/>
              </a:spcAft>
              <a:buFont typeface="Arial" panose="020B0604020202020204" pitchFamily="34" charset="0"/>
              <a:buNone/>
              <a:defRPr lang="en-US" sz="1200" b="1" kern="1200">
                <a:solidFill>
                  <a:schemeClr val="accent5"/>
                </a:solidFill>
                <a:latin typeface="+mn-lt"/>
                <a:ea typeface="+mn-ea"/>
                <a:cs typeface="+mn-cs"/>
              </a:defRPr>
            </a:lvl2pPr>
            <a:lvl3pPr marL="534521" indent="0" algn="ctr" defTabSz="1007943" rtl="0" eaLnBrk="1" latinLnBrk="0" hangingPunct="1">
              <a:lnSpc>
                <a:spcPct val="100000"/>
              </a:lnSpc>
              <a:spcBef>
                <a:spcPts val="0"/>
              </a:spcBef>
              <a:spcAft>
                <a:spcPts val="600"/>
              </a:spcAft>
              <a:buFont typeface="Arial" panose="020B0604020202020204" pitchFamily="34" charset="0"/>
              <a:buNone/>
              <a:defRPr lang="en-US" sz="1052" b="0" kern="1200">
                <a:solidFill>
                  <a:schemeClr val="accent5"/>
                </a:solidFill>
                <a:latin typeface="+mn-lt"/>
                <a:ea typeface="+mn-ea"/>
                <a:cs typeface="+mn-cs"/>
              </a:defRPr>
            </a:lvl3pPr>
            <a:lvl4pPr marL="801782" indent="0" algn="ctr" defTabSz="1007943" rtl="0" eaLnBrk="1" latinLnBrk="0" hangingPunct="1">
              <a:lnSpc>
                <a:spcPct val="100000"/>
              </a:lnSpc>
              <a:spcBef>
                <a:spcPts val="0"/>
              </a:spcBef>
              <a:spcAft>
                <a:spcPts val="600"/>
              </a:spcAft>
              <a:buFont typeface="Arial" panose="020B0604020202020204" pitchFamily="34" charset="0"/>
              <a:buNone/>
              <a:defRPr lang="en-US" sz="935" b="0" kern="1200">
                <a:solidFill>
                  <a:schemeClr val="tx1"/>
                </a:solidFill>
                <a:latin typeface="+mn-lt"/>
                <a:ea typeface="+mn-ea"/>
                <a:cs typeface="+mn-cs"/>
              </a:defRPr>
            </a:lvl4pPr>
            <a:lvl5pPr marL="1069043" indent="0" algn="ctr" defTabSz="1007943" rtl="0" eaLnBrk="1" latinLnBrk="0" hangingPunct="1">
              <a:lnSpc>
                <a:spcPct val="100000"/>
              </a:lnSpc>
              <a:spcBef>
                <a:spcPts val="0"/>
              </a:spcBef>
              <a:spcAft>
                <a:spcPts val="600"/>
              </a:spcAft>
              <a:buFont typeface="Arial" panose="020B0604020202020204" pitchFamily="34" charset="0"/>
              <a:buNone/>
              <a:defRPr sz="935" b="0" kern="1200">
                <a:solidFill>
                  <a:schemeClr val="tx1"/>
                </a:solidFill>
                <a:latin typeface="+mn-lt"/>
                <a:ea typeface="+mn-ea"/>
                <a:cs typeface="+mn-cs"/>
              </a:defRPr>
            </a:lvl5pPr>
            <a:lvl6pPr marL="1336303" indent="0" algn="ctr" defTabSz="1007943" rtl="0" eaLnBrk="1" latinLnBrk="0" hangingPunct="1">
              <a:lnSpc>
                <a:spcPct val="100000"/>
              </a:lnSpc>
              <a:spcBef>
                <a:spcPts val="0"/>
              </a:spcBef>
              <a:spcAft>
                <a:spcPts val="600"/>
              </a:spcAft>
              <a:buFont typeface="Arial" panose="020B0604020202020204" pitchFamily="34" charset="0"/>
              <a:buNone/>
              <a:defRPr sz="935" kern="1200">
                <a:solidFill>
                  <a:schemeClr val="tx1"/>
                </a:solidFill>
                <a:latin typeface="+mn-lt"/>
                <a:ea typeface="+mn-ea"/>
                <a:cs typeface="+mn-cs"/>
              </a:defRPr>
            </a:lvl6pPr>
            <a:lvl7pPr marL="1603564" indent="0" algn="ctr" defTabSz="1007943" rtl="0" eaLnBrk="1" latinLnBrk="0" hangingPunct="1">
              <a:lnSpc>
                <a:spcPct val="100000"/>
              </a:lnSpc>
              <a:spcBef>
                <a:spcPts val="0"/>
              </a:spcBef>
              <a:spcAft>
                <a:spcPts val="600"/>
              </a:spcAft>
              <a:buFont typeface="+mj-lt"/>
              <a:buNone/>
              <a:defRPr sz="935" kern="1200">
                <a:solidFill>
                  <a:schemeClr val="tx1"/>
                </a:solidFill>
                <a:latin typeface="+mn-lt"/>
                <a:ea typeface="+mn-ea"/>
                <a:cs typeface="+mn-cs"/>
              </a:defRPr>
            </a:lvl7pPr>
            <a:lvl8pPr marL="1870825" indent="0" algn="ctr" defTabSz="1007943" rtl="0" eaLnBrk="1" latinLnBrk="0" hangingPunct="1">
              <a:lnSpc>
                <a:spcPct val="100000"/>
              </a:lnSpc>
              <a:spcBef>
                <a:spcPts val="0"/>
              </a:spcBef>
              <a:spcAft>
                <a:spcPts val="600"/>
              </a:spcAft>
              <a:buFont typeface="+mj-lt"/>
              <a:buNone/>
              <a:defRPr sz="935" kern="1200">
                <a:solidFill>
                  <a:schemeClr val="tx1"/>
                </a:solidFill>
                <a:latin typeface="+mn-lt"/>
                <a:ea typeface="+mn-ea"/>
                <a:cs typeface="+mn-cs"/>
              </a:defRPr>
            </a:lvl8pPr>
            <a:lvl9pPr marL="2138085" indent="0" algn="ctr" defTabSz="1007943" rtl="0" eaLnBrk="1" latinLnBrk="0" hangingPunct="1">
              <a:lnSpc>
                <a:spcPct val="90000"/>
              </a:lnSpc>
              <a:spcBef>
                <a:spcPts val="0"/>
              </a:spcBef>
              <a:spcAft>
                <a:spcPts val="600"/>
              </a:spcAft>
              <a:buFontTx/>
              <a:buNone/>
              <a:defRPr sz="935" kern="1200">
                <a:solidFill>
                  <a:schemeClr val="accent1"/>
                </a:solidFill>
                <a:latin typeface="+mn-lt"/>
                <a:ea typeface="+mn-ea"/>
                <a:cs typeface="+mn-cs"/>
              </a:defRPr>
            </a:lvl9pPr>
          </a:lstStyle>
          <a:p>
            <a:endParaRPr lang="en-US" sz="1368" b="1" kern="1200" dirty="0">
              <a:solidFill>
                <a:schemeClr val="accent5"/>
              </a:solidFill>
              <a:latin typeface="+mn-lt"/>
              <a:ea typeface="+mn-ea"/>
              <a:cs typeface="+mn-cs"/>
            </a:endParaRPr>
          </a:p>
        </p:txBody>
      </p:sp>
      <p:sp>
        <p:nvSpPr>
          <p:cNvPr id="8" name="Subtitle 2"/>
          <p:cNvSpPr>
            <a:spLocks noGrp="1"/>
          </p:cNvSpPr>
          <p:nvPr userDrawn="1">
            <p:ph type="subTitle" idx="1"/>
          </p:nvPr>
        </p:nvSpPr>
        <p:spPr>
          <a:xfrm>
            <a:off x="610433" y="4135335"/>
            <a:ext cx="5010789" cy="251288"/>
          </a:xfrm>
          <a:prstGeom prst="rect">
            <a:avLst/>
          </a:prstGeom>
        </p:spPr>
        <p:txBody>
          <a:bodyPr wrap="square">
            <a:spAutoFit/>
          </a:bodyPr>
          <a:lstStyle>
            <a:lvl1pPr marL="0" indent="0" algn="l">
              <a:spcBef>
                <a:spcPts val="0"/>
              </a:spcBef>
              <a:spcAft>
                <a:spcPts val="0"/>
              </a:spcAft>
              <a:buNone/>
              <a:defRPr sz="1633" b="1">
                <a:solidFill>
                  <a:srgbClr val="00A7B5"/>
                </a:solidFill>
                <a:latin typeface="+mj-lt"/>
              </a:defRPr>
            </a:lvl1pPr>
            <a:lvl2pPr marL="0" indent="0" algn="l">
              <a:spcBef>
                <a:spcPts val="2053"/>
              </a:spcBef>
              <a:spcAft>
                <a:spcPts val="0"/>
              </a:spcAft>
              <a:buNone/>
              <a:defRPr sz="1368" b="1">
                <a:solidFill>
                  <a:schemeClr val="accent5"/>
                </a:solidFill>
              </a:defRPr>
            </a:lvl2pPr>
            <a:lvl3pPr marL="609541" indent="0" algn="ctr">
              <a:buNone/>
              <a:defRPr sz="1199"/>
            </a:lvl3pPr>
            <a:lvl4pPr marL="914312" indent="0" algn="ctr">
              <a:buNone/>
              <a:defRPr sz="1066"/>
            </a:lvl4pPr>
            <a:lvl5pPr marL="1219084" indent="0" algn="ctr">
              <a:buNone/>
              <a:defRPr sz="1066"/>
            </a:lvl5pPr>
            <a:lvl6pPr marL="1523854" indent="0" algn="ctr">
              <a:buNone/>
              <a:defRPr sz="1066"/>
            </a:lvl6pPr>
            <a:lvl7pPr marL="1828625" indent="0" algn="ctr">
              <a:buNone/>
              <a:defRPr sz="1066"/>
            </a:lvl7pPr>
            <a:lvl8pPr marL="2133396" indent="0" algn="ctr">
              <a:buNone/>
              <a:defRPr sz="1066"/>
            </a:lvl8pPr>
            <a:lvl9pPr marL="2438166" indent="0" algn="ctr">
              <a:buNone/>
              <a:defRPr sz="1066"/>
            </a:lvl9pPr>
          </a:lstStyle>
          <a:p>
            <a:endParaRPr lang="en-US" dirty="0"/>
          </a:p>
        </p:txBody>
      </p:sp>
      <p:sp>
        <p:nvSpPr>
          <p:cNvPr id="17" name="Text Placeholder 14">
            <a:extLst>
              <a:ext uri="{FF2B5EF4-FFF2-40B4-BE49-F238E27FC236}">
                <a16:creationId xmlns:a16="http://schemas.microsoft.com/office/drawing/2014/main" id="{73246A88-40E7-4ED8-9312-815A9AD1D628}"/>
              </a:ext>
            </a:extLst>
          </p:cNvPr>
          <p:cNvSpPr>
            <a:spLocks noGrp="1"/>
          </p:cNvSpPr>
          <p:nvPr userDrawn="1">
            <p:ph type="body" sz="quarter" idx="12" hasCustomPrompt="1"/>
          </p:nvPr>
        </p:nvSpPr>
        <p:spPr>
          <a:xfrm>
            <a:off x="610433" y="2575703"/>
            <a:ext cx="5010789" cy="1351080"/>
          </a:xfrm>
          <a:prstGeom prst="rect">
            <a:avLst/>
          </a:prstGeom>
        </p:spPr>
        <p:txBody>
          <a:bodyPr/>
          <a:lstStyle>
            <a:lvl1pPr algn="l">
              <a:defRPr sz="3266" b="1">
                <a:solidFill>
                  <a:srgbClr val="4F2D7F"/>
                </a:solidFill>
                <a:latin typeface="+mn-lt"/>
              </a:defRPr>
            </a:lvl1pPr>
            <a:lvl2pPr algn="l">
              <a:defRPr sz="1270" b="1">
                <a:solidFill>
                  <a:schemeClr val="bg1"/>
                </a:solidFill>
                <a:latin typeface="+mn-lt"/>
              </a:defRPr>
            </a:lvl2pPr>
          </a:lstStyle>
          <a:p>
            <a:pPr lvl="0"/>
            <a:r>
              <a:rPr lang="en-US" dirty="0"/>
              <a:t>Insert Title</a:t>
            </a:r>
          </a:p>
          <a:p>
            <a:pPr lvl="1"/>
            <a:endParaRPr lang="el-GR" dirty="0"/>
          </a:p>
        </p:txBody>
      </p:sp>
      <p:pic>
        <p:nvPicPr>
          <p:cNvPr id="3" name="Pictur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0433" y="671668"/>
            <a:ext cx="3308873" cy="615467"/>
          </a:xfrm>
          <a:prstGeom prst="rect">
            <a:avLst/>
          </a:prstGeom>
        </p:spPr>
      </p:pic>
      <p:sp>
        <p:nvSpPr>
          <p:cNvPr id="19" name="Text Placeholder 5">
            <a:extLst>
              <a:ext uri="{FF2B5EF4-FFF2-40B4-BE49-F238E27FC236}">
                <a16:creationId xmlns:a16="http://schemas.microsoft.com/office/drawing/2014/main" id="{11CE27FC-B9A6-4E21-9D8A-2DA07FD4F886}"/>
              </a:ext>
            </a:extLst>
          </p:cNvPr>
          <p:cNvSpPr>
            <a:spLocks noGrp="1"/>
          </p:cNvSpPr>
          <p:nvPr>
            <p:ph type="body" sz="quarter" idx="11" hasCustomPrompt="1"/>
          </p:nvPr>
        </p:nvSpPr>
        <p:spPr>
          <a:xfrm>
            <a:off x="610433" y="5575048"/>
            <a:ext cx="5010789" cy="251288"/>
          </a:xfrm>
          <a:prstGeom prst="rect">
            <a:avLst/>
          </a:prstGeom>
        </p:spPr>
        <p:txBody>
          <a:bodyPr/>
          <a:lstStyle>
            <a:lvl1pPr>
              <a:defRPr sz="1089" b="1">
                <a:solidFill>
                  <a:schemeClr val="tx1"/>
                </a:solidFill>
                <a:latin typeface="+mn-lt"/>
              </a:defRPr>
            </a:lvl1pPr>
          </a:lstStyle>
          <a:p>
            <a:pPr lvl="0"/>
            <a:r>
              <a:rPr lang="en-US"/>
              <a:t>Grant Thornton Department</a:t>
            </a:r>
          </a:p>
          <a:p>
            <a:pPr lvl="0"/>
            <a:r>
              <a:rPr lang="en-US"/>
              <a:t>Executive name/title</a:t>
            </a:r>
          </a:p>
          <a:p>
            <a:pPr lvl="0"/>
            <a:r>
              <a:rPr lang="en-US"/>
              <a:t>Date xx/xx/xxxx​</a:t>
            </a:r>
            <a:endParaRPr lang="en-US" dirty="0"/>
          </a:p>
        </p:txBody>
      </p:sp>
    </p:spTree>
    <p:extLst>
      <p:ext uri="{BB962C8B-B14F-4D97-AF65-F5344CB8AC3E}">
        <p14:creationId xmlns:p14="http://schemas.microsoft.com/office/powerpoint/2010/main" val="59643609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dirty="0"/>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spTree>
    <p:extLst>
      <p:ext uri="{BB962C8B-B14F-4D97-AF65-F5344CB8AC3E}">
        <p14:creationId xmlns:p14="http://schemas.microsoft.com/office/powerpoint/2010/main" val="145710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38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spTree>
    <p:extLst>
      <p:ext uri="{BB962C8B-B14F-4D97-AF65-F5344CB8AC3E}">
        <p14:creationId xmlns:p14="http://schemas.microsoft.com/office/powerpoint/2010/main" val="115237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36934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5040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41469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649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9089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70679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46302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50039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156684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380504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50729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12780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390422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14507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8811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171987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a:ln w="12700">
            <a:noFill/>
          </a:ln>
          <a:extLst>
            <a:ext uri="{91240B29-F687-4F45-9708-019B960494DF}">
              <a14:hiddenLine xmlns:a14="http://schemas.microsoft.com/office/drawing/2010/main" w="0">
                <a:solidFill>
                  <a:srgbClr val="FFFFFF"/>
                </a:solidFill>
              </a14:hiddenLine>
            </a:ext>
          </a:extLst>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22126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38366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97386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61008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and 3 x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hasCustomPrompt="1"/>
          </p:nvPr>
        </p:nvSpPr>
        <p:spPr>
          <a:xfrm>
            <a:off x="4251326"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5" hasCustomPrompt="1"/>
          </p:nvPr>
        </p:nvSpPr>
        <p:spPr>
          <a:xfrm>
            <a:off x="8142653"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7"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1388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1406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ags" Target="../tags/tag7.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0.xml"/><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heme" Target="../theme/theme4.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tags" Target="../tags/tag9.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tags" Target="../tags/tag8.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8"/>
            </p:custDataLst>
          </p:nvPr>
        </p:nvCxnSpPr>
        <p:spPr>
          <a:xfrm>
            <a:off x="360000" y="6120000"/>
            <a:ext cx="11474161" cy="0"/>
          </a:xfrm>
          <a:prstGeom prst="line">
            <a:avLst/>
          </a:prstGeom>
          <a:ln w="38100">
            <a:solidFill>
              <a:srgbClr val="4F2D7F"/>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824" r:id="rId23"/>
    <p:sldLayoutId id="2147483853" r:id="rId24"/>
    <p:sldLayoutId id="2147483855" r:id="rId25"/>
    <p:sldLayoutId id="2147483854"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5"/>
            </p:custDataLst>
          </p:nvPr>
        </p:nvCxnSpPr>
        <p:spPr>
          <a:xfrm>
            <a:off x="360000" y="6120000"/>
            <a:ext cx="11474161" cy="0"/>
          </a:xfrm>
          <a:prstGeom prst="line">
            <a:avLst/>
          </a:prstGeom>
          <a:ln w="38100">
            <a:solidFill>
              <a:srgbClr val="4F2D7F"/>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rgbClr val="4F2D7F"/>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7"/>
            </p:custDataLst>
          </p:nvPr>
        </p:nvCxnSpPr>
        <p:spPr>
          <a:xfrm>
            <a:off x="360000" y="6120000"/>
            <a:ext cx="11474161" cy="0"/>
          </a:xfrm>
          <a:prstGeom prst="line">
            <a:avLst/>
          </a:prstGeom>
          <a:ln w="38100">
            <a:solidFill>
              <a:srgbClr val="4F2D7F"/>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24582556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15.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19.xml"/><Relationship Id="rId5" Type="http://schemas.openxmlformats.org/officeDocument/2006/relationships/image" Target="../media/image12.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tags" Target="../tags/tag20.xml"/><Relationship Id="rId5" Type="http://schemas.openxmlformats.org/officeDocument/2006/relationships/image" Target="../media/image12.png"/><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tags" Target="../tags/tag21.xml"/><Relationship Id="rId5" Type="http://schemas.openxmlformats.org/officeDocument/2006/relationships/image" Target="../media/image12.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3.xml"/><Relationship Id="rId1" Type="http://schemas.openxmlformats.org/officeDocument/2006/relationships/tags" Target="../tags/tag22.xml"/><Relationship Id="rId5" Type="http://schemas.openxmlformats.org/officeDocument/2006/relationships/image" Target="../media/image12.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5.xml"/><Relationship Id="rId7" Type="http://schemas.openxmlformats.org/officeDocument/2006/relationships/chart" Target="../charts/chart1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chart" Target="../charts/chart10.xml"/><Relationship Id="rId5" Type="http://schemas.openxmlformats.org/officeDocument/2006/relationships/notesSlide" Target="../notesSlides/notesSlide27.xml"/><Relationship Id="rId4" Type="http://schemas.openxmlformats.org/officeDocument/2006/relationships/slideLayout" Target="../slideLayouts/slideLayout23.xml"/><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xml"/><Relationship Id="rId1" Type="http://schemas.openxmlformats.org/officeDocument/2006/relationships/tags" Target="../tags/tag26.xml"/><Relationship Id="rId5" Type="http://schemas.openxmlformats.org/officeDocument/2006/relationships/image" Target="../media/image12.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14.xml"/><Relationship Id="rId5" Type="http://schemas.openxmlformats.org/officeDocument/2006/relationships/image" Target="../media/image1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30720A-51BE-4F47-B3E2-AA4A4D62B627}"/>
              </a:ext>
            </a:extLst>
          </p:cNvPr>
          <p:cNvSpPr>
            <a:spLocks noGrp="1"/>
          </p:cNvSpPr>
          <p:nvPr>
            <p:ph type="body" sz="quarter" idx="12"/>
          </p:nvPr>
        </p:nvSpPr>
        <p:spPr/>
        <p:txBody>
          <a:bodyPr/>
          <a:lstStyle/>
          <a:p>
            <a:r>
              <a:rPr lang="el-GR" sz="3200" dirty="0"/>
              <a:t>The </a:t>
            </a:r>
            <a:r>
              <a:rPr lang="el-GR" sz="3200" dirty="0" err="1"/>
              <a:t>next</a:t>
            </a:r>
            <a:r>
              <a:rPr lang="el-GR" sz="3200" dirty="0"/>
              <a:t> </a:t>
            </a:r>
            <a:r>
              <a:rPr lang="el-GR" sz="3200" dirty="0" err="1"/>
              <a:t>day</a:t>
            </a:r>
            <a:r>
              <a:rPr lang="el-GR" sz="3200" dirty="0"/>
              <a:t> for </a:t>
            </a:r>
            <a:br>
              <a:rPr lang="el-GR" sz="3200" dirty="0"/>
            </a:br>
            <a:r>
              <a:rPr lang="el-GR" sz="3200" dirty="0"/>
              <a:t>Greek </a:t>
            </a:r>
            <a:r>
              <a:rPr lang="el-GR" sz="3200" dirty="0" err="1"/>
              <a:t>businesses</a:t>
            </a:r>
            <a:r>
              <a:rPr lang="el-GR" sz="3200" dirty="0"/>
              <a:t>: </a:t>
            </a:r>
            <a:br>
              <a:rPr lang="el-GR" sz="3200" dirty="0"/>
            </a:br>
            <a:r>
              <a:rPr lang="el-GR" sz="3000" dirty="0" err="1">
                <a:solidFill>
                  <a:schemeClr val="accent3"/>
                </a:solidFill>
              </a:rPr>
              <a:t>Securing</a:t>
            </a:r>
            <a:r>
              <a:rPr lang="el-GR" sz="3000" dirty="0">
                <a:solidFill>
                  <a:schemeClr val="accent3"/>
                </a:solidFill>
              </a:rPr>
              <a:t> </a:t>
            </a:r>
            <a:r>
              <a:rPr lang="el-GR" sz="3000" dirty="0" err="1">
                <a:solidFill>
                  <a:schemeClr val="accent3"/>
                </a:solidFill>
              </a:rPr>
              <a:t>growth</a:t>
            </a:r>
            <a:r>
              <a:rPr lang="el-GR" sz="3000" dirty="0">
                <a:solidFill>
                  <a:schemeClr val="accent3"/>
                </a:solidFill>
              </a:rPr>
              <a:t> in </a:t>
            </a:r>
            <a:br>
              <a:rPr lang="el-GR" sz="3000" dirty="0">
                <a:solidFill>
                  <a:schemeClr val="accent3"/>
                </a:solidFill>
              </a:rPr>
            </a:br>
            <a:r>
              <a:rPr lang="el-GR" sz="3000" dirty="0" err="1">
                <a:solidFill>
                  <a:schemeClr val="accent3"/>
                </a:solidFill>
              </a:rPr>
              <a:t>an</a:t>
            </a:r>
            <a:r>
              <a:rPr lang="el-GR" sz="3000" dirty="0">
                <a:solidFill>
                  <a:schemeClr val="accent3"/>
                </a:solidFill>
              </a:rPr>
              <a:t> </a:t>
            </a:r>
            <a:r>
              <a:rPr lang="el-GR" sz="3000" dirty="0" err="1">
                <a:solidFill>
                  <a:schemeClr val="accent3"/>
                </a:solidFill>
              </a:rPr>
              <a:t>era</a:t>
            </a:r>
            <a:r>
              <a:rPr lang="el-GR" sz="3000" dirty="0">
                <a:solidFill>
                  <a:schemeClr val="accent3"/>
                </a:solidFill>
              </a:rPr>
              <a:t> of </a:t>
            </a:r>
            <a:r>
              <a:rPr lang="el-GR" sz="3000" dirty="0" err="1">
                <a:solidFill>
                  <a:schemeClr val="accent3"/>
                </a:solidFill>
              </a:rPr>
              <a:t>adversities</a:t>
            </a:r>
            <a:endParaRPr lang="en-US" sz="3000" dirty="0">
              <a:solidFill>
                <a:schemeClr val="accent3"/>
              </a:solidFill>
            </a:endParaRPr>
          </a:p>
        </p:txBody>
      </p:sp>
    </p:spTree>
    <p:extLst>
      <p:ext uri="{BB962C8B-B14F-4D97-AF65-F5344CB8AC3E}">
        <p14:creationId xmlns:p14="http://schemas.microsoft.com/office/powerpoint/2010/main" val="202284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BD2C6A-EE2A-4478-BC68-2696D8268D17}"/>
              </a:ext>
            </a:extLst>
          </p:cNvPr>
          <p:cNvSpPr>
            <a:spLocks noGrp="1"/>
          </p:cNvSpPr>
          <p:nvPr>
            <p:ph type="sldNum" sz="quarter" idx="11"/>
          </p:nvPr>
        </p:nvSpPr>
        <p:spPr/>
        <p:txBody>
          <a:bodyPr/>
          <a:lstStyle/>
          <a:p>
            <a:fld id="{8917037F-13F4-43B6-99FF-D710FE0C4777}" type="slidenum">
              <a:rPr lang="en-GB" smtClean="0"/>
              <a:pPr/>
              <a:t>10</a:t>
            </a:fld>
            <a:endParaRPr lang="en-GB" dirty="0"/>
          </a:p>
        </p:txBody>
      </p:sp>
      <p:sp>
        <p:nvSpPr>
          <p:cNvPr id="2" name="Title 1">
            <a:extLst>
              <a:ext uri="{FF2B5EF4-FFF2-40B4-BE49-F238E27FC236}">
                <a16:creationId xmlns:a16="http://schemas.microsoft.com/office/drawing/2014/main" id="{ADC9718A-FE7C-4470-B183-09153BBAEAF2}"/>
              </a:ext>
            </a:extLst>
          </p:cNvPr>
          <p:cNvSpPr>
            <a:spLocks noGrp="1"/>
          </p:cNvSpPr>
          <p:nvPr>
            <p:ph type="title"/>
          </p:nvPr>
        </p:nvSpPr>
        <p:spPr>
          <a:noFill/>
        </p:spPr>
        <p:txBody>
          <a:bodyPr/>
          <a:lstStyle/>
          <a:p>
            <a:pPr algn="ctr"/>
            <a:r>
              <a:rPr lang="el-GR" dirty="0">
                <a:solidFill>
                  <a:schemeClr val="bg1"/>
                </a:solidFill>
              </a:rPr>
              <a:t>Αύξηση μισθών</a:t>
            </a:r>
          </a:p>
        </p:txBody>
      </p:sp>
      <p:sp>
        <p:nvSpPr>
          <p:cNvPr id="3" name="Text Placeholder 2">
            <a:extLst>
              <a:ext uri="{FF2B5EF4-FFF2-40B4-BE49-F238E27FC236}">
                <a16:creationId xmlns:a16="http://schemas.microsoft.com/office/drawing/2014/main" id="{AE6B61F7-D663-485B-BB54-BEE1F574BB76}"/>
              </a:ext>
            </a:extLst>
          </p:cNvPr>
          <p:cNvSpPr>
            <a:spLocks noGrp="1"/>
          </p:cNvSpPr>
          <p:nvPr>
            <p:ph type="body" sz="quarter" idx="10"/>
          </p:nvPr>
        </p:nvSpPr>
        <p:spPr>
          <a:noFill/>
        </p:spPr>
        <p:txBody>
          <a:bodyPr lIns="72000" tIns="72000" rIns="72000" bIns="72000"/>
          <a:lstStyle/>
          <a:p>
            <a:r>
              <a:rPr lang="el-GR" sz="1400" dirty="0">
                <a:latin typeface="Arial" panose="020B0604020202020204" pitchFamily="34" charset="0"/>
                <a:cs typeface="Arial" panose="020B0604020202020204" pitchFamily="34" charset="0"/>
              </a:rPr>
              <a:t>Όπως παρατηρούμε και στον σχετικό δείκτη </a:t>
            </a:r>
            <a:r>
              <a:rPr lang="en-US" sz="1400" dirty="0">
                <a:latin typeface="Arial" panose="020B0604020202020204" pitchFamily="34" charset="0"/>
                <a:cs typeface="Arial" panose="020B0604020202020204" pitchFamily="34" charset="0"/>
              </a:rPr>
              <a:t>Business</a:t>
            </a:r>
            <a:r>
              <a:rPr lang="el-GR"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a:t>
            </a:r>
            <a:r>
              <a:rPr lang="el-GR" sz="1400" dirty="0" err="1">
                <a:latin typeface="Arial" panose="020B0604020202020204" pitchFamily="34" charset="0"/>
                <a:cs typeface="Arial" panose="020B0604020202020204" pitchFamily="34" charset="0"/>
              </a:rPr>
              <a:t>ulse</a:t>
            </a:r>
            <a:r>
              <a:rPr lang="el-GR" sz="1400" dirty="0">
                <a:latin typeface="Arial" panose="020B0604020202020204" pitchFamily="34" charset="0"/>
                <a:cs typeface="Arial" panose="020B0604020202020204" pitchFamily="34" charset="0"/>
              </a:rPr>
              <a:t> της G</a:t>
            </a:r>
            <a:r>
              <a:rPr lang="en-US" sz="1400" dirty="0">
                <a:latin typeface="Arial" panose="020B0604020202020204" pitchFamily="34" charset="0"/>
                <a:cs typeface="Arial" panose="020B0604020202020204" pitchFamily="34" charset="0"/>
              </a:rPr>
              <a:t>rant Thornton</a:t>
            </a:r>
            <a:r>
              <a:rPr lang="el-GR" sz="1400" dirty="0">
                <a:latin typeface="Arial" panose="020B0604020202020204" pitchFamily="34" charset="0"/>
                <a:cs typeface="Arial" panose="020B0604020202020204" pitchFamily="34" charset="0"/>
              </a:rPr>
              <a:t>, είναι χαρακτηριστικό ότι στην Ελλάδα σε σχέση με την υπόλοιπη Ευρώπη, μετά από πολλά έτη όπου λόγω της οικονομικής κρίσης δεν υπήρχε πρόθεση για αύξηση των μισθών, πλέον η σχετική τάση αλλάζει, αφορά ένα μεγάλο μέρος ελληνικών επιχειρήσεων και η επένδυση στο ανθρώπινο δυναμικό θα αποτελέσει προτεραιότητα</a:t>
            </a:r>
            <a:r>
              <a:rPr lang="el-GR" dirty="0">
                <a:latin typeface="Arial" panose="020B0604020202020204" pitchFamily="34" charset="0"/>
                <a:cs typeface="Arial" panose="020B0604020202020204" pitchFamily="34" charset="0"/>
              </a:rPr>
              <a:t>, παρά το γεγονός ότι και τα λοιπά βασικά στοιχεία κόστους των επιχειρήσεων έχουν ήδη αυξηθεί σημαντικά </a:t>
            </a:r>
            <a:r>
              <a:rPr lang="en-US" sz="1400" b="1" dirty="0">
                <a:solidFill>
                  <a:schemeClr val="accent3"/>
                </a:solidFill>
                <a:latin typeface="Arial" panose="020B0604020202020204" pitchFamily="34" charset="0"/>
                <a:cs typeface="Arial" panose="020B0604020202020204" pitchFamily="34" charset="0"/>
              </a:rPr>
              <a:t>(slide 11)</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439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CD51A8-932D-46B4-8A0A-5E3F0E7EEAA9}"/>
              </a:ext>
            </a:extLst>
          </p:cNvPr>
          <p:cNvSpPr>
            <a:spLocks noGrp="1"/>
          </p:cNvSpPr>
          <p:nvPr>
            <p:ph type="sldNum" sz="quarter" idx="11"/>
          </p:nvPr>
        </p:nvSpPr>
        <p:spPr/>
        <p:txBody>
          <a:bodyPr/>
          <a:lstStyle/>
          <a:p>
            <a:fld id="{8917037F-13F4-43B6-99FF-D710FE0C4777}" type="slidenum">
              <a:rPr lang="en-GB" smtClean="0"/>
              <a:pPr/>
              <a:t>11</a:t>
            </a:fld>
            <a:endParaRPr lang="en-GB" dirty="0"/>
          </a:p>
        </p:txBody>
      </p:sp>
      <p:graphicFrame>
        <p:nvGraphicFramePr>
          <p:cNvPr id="5" name="Chart 4">
            <a:extLst>
              <a:ext uri="{FF2B5EF4-FFF2-40B4-BE49-F238E27FC236}">
                <a16:creationId xmlns:a16="http://schemas.microsoft.com/office/drawing/2014/main" id="{95FE4B3D-FC87-40C8-871A-2B1D2B52F21B}"/>
              </a:ext>
            </a:extLst>
          </p:cNvPr>
          <p:cNvGraphicFramePr>
            <a:graphicFrameLocks noGrp="1"/>
          </p:cNvGraphicFramePr>
          <p:nvPr>
            <p:extLst>
              <p:ext uri="{D42A27DB-BD31-4B8C-83A1-F6EECF244321}">
                <p14:modId xmlns:p14="http://schemas.microsoft.com/office/powerpoint/2010/main" val="2438555326"/>
              </p:ext>
            </p:extLst>
          </p:nvPr>
        </p:nvGraphicFramePr>
        <p:xfrm>
          <a:off x="1446508" y="393915"/>
          <a:ext cx="9298983" cy="60701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7019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BD2C6A-EE2A-4478-BC68-2696D8268D17}"/>
              </a:ext>
            </a:extLst>
          </p:cNvPr>
          <p:cNvSpPr>
            <a:spLocks noGrp="1"/>
          </p:cNvSpPr>
          <p:nvPr>
            <p:ph type="sldNum" sz="quarter" idx="11"/>
          </p:nvPr>
        </p:nvSpPr>
        <p:spPr/>
        <p:txBody>
          <a:bodyPr/>
          <a:lstStyle/>
          <a:p>
            <a:fld id="{8917037F-13F4-43B6-99FF-D710FE0C4777}" type="slidenum">
              <a:rPr lang="en-GB" smtClean="0"/>
              <a:pPr/>
              <a:t>12</a:t>
            </a:fld>
            <a:endParaRPr lang="en-GB" dirty="0"/>
          </a:p>
        </p:txBody>
      </p:sp>
      <p:sp>
        <p:nvSpPr>
          <p:cNvPr id="2" name="Title 1">
            <a:extLst>
              <a:ext uri="{FF2B5EF4-FFF2-40B4-BE49-F238E27FC236}">
                <a16:creationId xmlns:a16="http://schemas.microsoft.com/office/drawing/2014/main" id="{ADC9718A-FE7C-4470-B183-09153BBAEAF2}"/>
              </a:ext>
            </a:extLst>
          </p:cNvPr>
          <p:cNvSpPr>
            <a:spLocks noGrp="1"/>
          </p:cNvSpPr>
          <p:nvPr>
            <p:ph type="title"/>
          </p:nvPr>
        </p:nvSpPr>
        <p:spPr>
          <a:noFill/>
        </p:spPr>
        <p:txBody>
          <a:bodyPr/>
          <a:lstStyle/>
          <a:p>
            <a:pPr algn="ctr"/>
            <a:r>
              <a:rPr lang="el-GR" dirty="0">
                <a:solidFill>
                  <a:schemeClr val="bg1"/>
                </a:solidFill>
              </a:rPr>
              <a:t>Στρατηγικές ανάπτυξης των επιχειρήσεων</a:t>
            </a:r>
          </a:p>
        </p:txBody>
      </p:sp>
      <p:sp>
        <p:nvSpPr>
          <p:cNvPr id="3" name="Text Placeholder 2">
            <a:extLst>
              <a:ext uri="{FF2B5EF4-FFF2-40B4-BE49-F238E27FC236}">
                <a16:creationId xmlns:a16="http://schemas.microsoft.com/office/drawing/2014/main" id="{AE6B61F7-D663-485B-BB54-BEE1F574BB76}"/>
              </a:ext>
            </a:extLst>
          </p:cNvPr>
          <p:cNvSpPr>
            <a:spLocks noGrp="1"/>
          </p:cNvSpPr>
          <p:nvPr>
            <p:ph type="body" sz="quarter" idx="10"/>
          </p:nvPr>
        </p:nvSpPr>
        <p:spPr>
          <a:noFill/>
        </p:spPr>
        <p:txBody>
          <a:bodyPr lIns="72000" tIns="72000" rIns="72000" bIns="72000"/>
          <a:lstStyle/>
          <a:p>
            <a:r>
              <a:rPr lang="el-GR" sz="1400" dirty="0">
                <a:latin typeface="Arial" panose="020B0604020202020204" pitchFamily="34" charset="0"/>
                <a:cs typeface="Arial" panose="020B0604020202020204" pitchFamily="34" charset="0"/>
              </a:rPr>
              <a:t>Οι στρατηγικές που θα ακολουθήσουν οι ελληνικές επιχειρήσεις συνεχίζουν να είναι εσωστρεφείς. Αναδιοργάνωση λειτουργικών διαδικασιών και ψηφιακός μετασχηματισμός, μείωση του κόστους τους, βελτίωση πρακτικών μάρκετινγκ και αποτελεσματικότητας πωλήσεων, επικέντρωση σε εγχώριες αγορές.</a:t>
            </a:r>
          </a:p>
          <a:p>
            <a:r>
              <a:rPr lang="el-GR" sz="1400" dirty="0">
                <a:latin typeface="Arial" panose="020B0604020202020204" pitchFamily="34" charset="0"/>
                <a:cs typeface="Arial" panose="020B0604020202020204" pitchFamily="34" charset="0"/>
              </a:rPr>
              <a:t>Οι εξελίξεις στις εγχώριες και διεθνείς χρηματαγορές φαίνεται να επηρεάζουν και την προτεραιότητα που αναμένεται να δώσουν οι Έλληνες επιχειρηματίες στην εξεύρεση χρηματοδότησης τους επόμενους μήνες. Εντούτοις, αναπτυξιακά εργαλεία και ευκαιρίες όπως το ταμείο ανάκαμψης και ο αναπτυξιακός νόμος φαίνεται να μην τυγχάνουν της προσοχής που θα αναμενόταν. </a:t>
            </a:r>
          </a:p>
          <a:p>
            <a:r>
              <a:rPr lang="el-GR" sz="1400" dirty="0">
                <a:latin typeface="Arial" panose="020B0604020202020204" pitchFamily="34" charset="0"/>
                <a:cs typeface="Arial" panose="020B0604020202020204" pitchFamily="34" charset="0"/>
              </a:rPr>
              <a:t>Οι εξαγορές/συγχωνεύσεις καθώς και η ενδυνάμωση του </a:t>
            </a:r>
            <a:r>
              <a:rPr lang="el-GR" sz="1400" dirty="0" err="1">
                <a:latin typeface="Arial" panose="020B0604020202020204" pitchFamily="34" charset="0"/>
                <a:cs typeface="Arial" panose="020B0604020202020204" pitchFamily="34" charset="0"/>
              </a:rPr>
              <a:t>management</a:t>
            </a:r>
            <a:r>
              <a:rPr lang="el-GR" sz="1400" dirty="0">
                <a:latin typeface="Arial" panose="020B0604020202020204" pitchFamily="34" charset="0"/>
                <a:cs typeface="Arial" panose="020B0604020202020204" pitchFamily="34" charset="0"/>
              </a:rPr>
              <a:t> φαίνεται να αφορούν ένα μικρό μέρος των επιχειρήσεων.</a:t>
            </a:r>
            <a:endParaRPr lang="el-GR" sz="1400" b="1" dirty="0">
              <a:latin typeface="Arial" panose="020B0604020202020204" pitchFamily="34" charset="0"/>
              <a:cs typeface="Arial" panose="020B0604020202020204" pitchFamily="34" charset="0"/>
            </a:endParaRPr>
          </a:p>
          <a:p>
            <a:r>
              <a:rPr lang="en-US" b="1" dirty="0">
                <a:solidFill>
                  <a:schemeClr val="accent3"/>
                </a:solidFill>
                <a:latin typeface="Arial" panose="020B0604020202020204" pitchFamily="34" charset="0"/>
                <a:cs typeface="Arial" panose="020B0604020202020204" pitchFamily="34" charset="0"/>
              </a:rPr>
              <a:t>(slide 1</a:t>
            </a:r>
            <a:r>
              <a:rPr lang="el-GR" b="1" dirty="0">
                <a:solidFill>
                  <a:schemeClr val="accent3"/>
                </a:solidFill>
                <a:latin typeface="Arial" panose="020B0604020202020204" pitchFamily="34" charset="0"/>
                <a:cs typeface="Arial" panose="020B0604020202020204" pitchFamily="34" charset="0"/>
              </a:rPr>
              <a:t>3</a:t>
            </a:r>
            <a:r>
              <a:rPr lang="en-US" b="1" dirty="0">
                <a:solidFill>
                  <a:schemeClr val="accent3"/>
                </a:solidFill>
                <a:latin typeface="Arial" panose="020B0604020202020204" pitchFamily="34" charset="0"/>
                <a:cs typeface="Arial" panose="020B0604020202020204" pitchFamily="34" charset="0"/>
              </a:rPr>
              <a:t>)</a:t>
            </a:r>
            <a:endParaRPr lang="el-GR"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773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1AECCC-F3C5-4433-8324-54AE5A8627E4}"/>
              </a:ext>
            </a:extLst>
          </p:cNvPr>
          <p:cNvSpPr>
            <a:spLocks noGrp="1"/>
          </p:cNvSpPr>
          <p:nvPr>
            <p:ph type="sldNum" sz="quarter" idx="4"/>
          </p:nvPr>
        </p:nvSpPr>
        <p:spPr/>
        <p:txBody>
          <a:bodyPr/>
          <a:lstStyle/>
          <a:p>
            <a:fld id="{4034BEE3-566C-4068-A777-C3A4762E861B}" type="slidenum">
              <a:rPr lang="en-GB" smtClean="0"/>
              <a:pPr/>
              <a:t>13</a:t>
            </a:fld>
            <a:endParaRPr lang="en-GB" dirty="0"/>
          </a:p>
        </p:txBody>
      </p:sp>
      <p:sp>
        <p:nvSpPr>
          <p:cNvPr id="16" name="Title 1">
            <a:extLst>
              <a:ext uri="{FF2B5EF4-FFF2-40B4-BE49-F238E27FC236}">
                <a16:creationId xmlns:a16="http://schemas.microsoft.com/office/drawing/2014/main" id="{C068A5CE-BD6A-44C6-B6A0-AD1CDEB7F9E6}"/>
              </a:ext>
            </a:extLst>
          </p:cNvPr>
          <p:cNvSpPr txBox="1">
            <a:spLocks/>
          </p:cNvSpPr>
          <p:nvPr/>
        </p:nvSpPr>
        <p:spPr>
          <a:xfrm>
            <a:off x="359999" y="330729"/>
            <a:ext cx="11466875" cy="403200"/>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el-GR" dirty="0">
                <a:solidFill>
                  <a:srgbClr val="4F2D7F"/>
                </a:solidFill>
              </a:rPr>
              <a:t>Στρατηγικές ανάπτυξης των επιχειρήσεων τους επόμενους 12 μήνες </a:t>
            </a:r>
          </a:p>
        </p:txBody>
      </p:sp>
      <p:sp>
        <p:nvSpPr>
          <p:cNvPr id="17" name="Content Placeholder 6">
            <a:extLst>
              <a:ext uri="{FF2B5EF4-FFF2-40B4-BE49-F238E27FC236}">
                <a16:creationId xmlns:a16="http://schemas.microsoft.com/office/drawing/2014/main" id="{8D3FC163-1AA8-4D94-9562-51B554CCA2F4}"/>
              </a:ext>
            </a:extLst>
          </p:cNvPr>
          <p:cNvSpPr txBox="1">
            <a:spLocks/>
          </p:cNvSpPr>
          <p:nvPr/>
        </p:nvSpPr>
        <p:spPr>
          <a:xfrm>
            <a:off x="279775" y="733929"/>
            <a:ext cx="11466000" cy="4032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400" b="1" dirty="0">
                <a:solidFill>
                  <a:schemeClr val="accent3"/>
                </a:solidFill>
              </a:rPr>
              <a:t>Ποιες στρατηγικές αναμένετε να ακολουθήσετε τους επόμενους 12 μήνες, ώστε να αναπτυχθεί η επιχείρησή σας; (%)</a:t>
            </a:r>
            <a:endParaRPr lang="en-US" sz="1400" b="1" dirty="0">
              <a:solidFill>
                <a:schemeClr val="accent3"/>
              </a:solidFill>
            </a:endParaRPr>
          </a:p>
        </p:txBody>
      </p:sp>
      <p:graphicFrame>
        <p:nvGraphicFramePr>
          <p:cNvPr id="18" name="Content Placeholder 7">
            <a:extLst>
              <a:ext uri="{FF2B5EF4-FFF2-40B4-BE49-F238E27FC236}">
                <a16:creationId xmlns:a16="http://schemas.microsoft.com/office/drawing/2014/main" id="{09D2B800-8C7B-4271-B6AC-0AF77340835E}"/>
              </a:ext>
            </a:extLst>
          </p:cNvPr>
          <p:cNvGraphicFramePr>
            <a:graphicFrameLocks/>
          </p:cNvGraphicFramePr>
          <p:nvPr>
            <p:custDataLst>
              <p:tags r:id="rId1"/>
            </p:custDataLst>
            <p:extLst>
              <p:ext uri="{D42A27DB-BD31-4B8C-83A1-F6EECF244321}">
                <p14:modId xmlns:p14="http://schemas.microsoft.com/office/powerpoint/2010/main" val="1680446379"/>
              </p:ext>
            </p:extLst>
          </p:nvPr>
        </p:nvGraphicFramePr>
        <p:xfrm>
          <a:off x="360363" y="1302026"/>
          <a:ext cx="11464925" cy="48477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4040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BD2C6A-EE2A-4478-BC68-2696D8268D17}"/>
              </a:ext>
            </a:extLst>
          </p:cNvPr>
          <p:cNvSpPr>
            <a:spLocks noGrp="1"/>
          </p:cNvSpPr>
          <p:nvPr>
            <p:ph type="sldNum" sz="quarter" idx="11"/>
          </p:nvPr>
        </p:nvSpPr>
        <p:spPr/>
        <p:txBody>
          <a:bodyPr/>
          <a:lstStyle/>
          <a:p>
            <a:fld id="{8917037F-13F4-43B6-99FF-D710FE0C4777}" type="slidenum">
              <a:rPr lang="en-GB" smtClean="0"/>
              <a:pPr/>
              <a:t>14</a:t>
            </a:fld>
            <a:endParaRPr lang="en-GB" dirty="0"/>
          </a:p>
        </p:txBody>
      </p:sp>
      <p:sp>
        <p:nvSpPr>
          <p:cNvPr id="2" name="Title 1">
            <a:extLst>
              <a:ext uri="{FF2B5EF4-FFF2-40B4-BE49-F238E27FC236}">
                <a16:creationId xmlns:a16="http://schemas.microsoft.com/office/drawing/2014/main" id="{ADC9718A-FE7C-4470-B183-09153BBAEAF2}"/>
              </a:ext>
            </a:extLst>
          </p:cNvPr>
          <p:cNvSpPr>
            <a:spLocks noGrp="1"/>
          </p:cNvSpPr>
          <p:nvPr>
            <p:ph type="title"/>
          </p:nvPr>
        </p:nvSpPr>
        <p:spPr>
          <a:noFill/>
        </p:spPr>
        <p:txBody>
          <a:bodyPr/>
          <a:lstStyle/>
          <a:p>
            <a:pPr algn="ctr"/>
            <a:r>
              <a:rPr lang="el-GR" dirty="0">
                <a:solidFill>
                  <a:schemeClr val="bg1"/>
                </a:solidFill>
              </a:rPr>
              <a:t>Πιθανά εμπόδια στην ανάπτυξη των επιχειρήσεων</a:t>
            </a:r>
          </a:p>
        </p:txBody>
      </p:sp>
      <p:sp>
        <p:nvSpPr>
          <p:cNvPr id="3" name="Text Placeholder 2">
            <a:extLst>
              <a:ext uri="{FF2B5EF4-FFF2-40B4-BE49-F238E27FC236}">
                <a16:creationId xmlns:a16="http://schemas.microsoft.com/office/drawing/2014/main" id="{AE6B61F7-D663-485B-BB54-BEE1F574BB76}"/>
              </a:ext>
            </a:extLst>
          </p:cNvPr>
          <p:cNvSpPr>
            <a:spLocks noGrp="1"/>
          </p:cNvSpPr>
          <p:nvPr>
            <p:ph type="body" sz="quarter" idx="10"/>
          </p:nvPr>
        </p:nvSpPr>
        <p:spPr>
          <a:noFill/>
        </p:spPr>
        <p:txBody>
          <a:bodyPr/>
          <a:lstStyle/>
          <a:p>
            <a:r>
              <a:rPr lang="el-GR" dirty="0">
                <a:latin typeface="Arial" panose="020B0604020202020204" pitchFamily="34" charset="0"/>
                <a:cs typeface="Arial" panose="020B0604020202020204" pitchFamily="34" charset="0"/>
              </a:rPr>
              <a:t>Αναφορικά με τα θέματα που προβληματίζουν για την ανάπτυξη των επιχειρήσεων τους επόμενους 12 μήνες, παρατηρούμε ότι αυτά σήμερα έχουν αλλάξει σημαντικά σε σχέση με το προηγούμενο έτος.</a:t>
            </a:r>
          </a:p>
          <a:p>
            <a:r>
              <a:rPr lang="el-GR" dirty="0">
                <a:latin typeface="Arial" panose="020B0604020202020204" pitchFamily="34" charset="0"/>
                <a:cs typeface="Arial" panose="020B0604020202020204" pitchFamily="34" charset="0"/>
              </a:rPr>
              <a:t>Πλέον, η πανδημία που πέρυσι ήταν ο σημαντικότερος περιορισμός, απασχολεί τον 1 στους 3 επιχειρηματίες μόνο.</a:t>
            </a:r>
            <a:endParaRPr lang="en-US"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Σήμερα, βασικοί περιορισμοί είναι: η άνοδος των τιμών και ο πληθωρισμός ως παράγοντες μείωσης της αγοραστικής δύναμης των καταναλωτών, η αύξηση του λειτουργικού κόστους (ενέργεια, πρώτες ύλες), οι κίνδυνοι στην εφοδιαστική αλυσίδα και οι γεωπολιτικοί κίνδυνοι οι οποίοι δημιουργούν σημαντικά μεγαλύτερη ανησυχία σε σχέση με το προηγούμενο έτος, καθώς και η αύξηση των επιτοκίων.</a:t>
            </a:r>
          </a:p>
          <a:p>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Αξίζει να σημειωθεί ότι οι 7 στους 10 βρίσκουν σημαντικό εμπόδιο την εύρεση κατάλληλου εξειδικευμένου προσωπικού.</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b="1" dirty="0">
                <a:solidFill>
                  <a:schemeClr val="accent3"/>
                </a:solidFill>
                <a:latin typeface="Arial" panose="020B0604020202020204" pitchFamily="34" charset="0"/>
                <a:cs typeface="Arial" panose="020B0604020202020204" pitchFamily="34" charset="0"/>
              </a:rPr>
              <a:t>(slide 1</a:t>
            </a:r>
            <a:r>
              <a:rPr lang="el-GR" b="1" dirty="0">
                <a:solidFill>
                  <a:schemeClr val="accent3"/>
                </a:solidFill>
                <a:latin typeface="Arial" panose="020B0604020202020204" pitchFamily="34" charset="0"/>
                <a:cs typeface="Arial" panose="020B0604020202020204" pitchFamily="34" charset="0"/>
              </a:rPr>
              <a:t>5</a:t>
            </a:r>
            <a:r>
              <a:rPr lang="en-US" b="1" dirty="0">
                <a:solidFill>
                  <a:schemeClr val="accent3"/>
                </a:solidFill>
                <a:latin typeface="Arial" panose="020B0604020202020204" pitchFamily="34" charset="0"/>
                <a:cs typeface="Arial" panose="020B0604020202020204" pitchFamily="34" charset="0"/>
              </a:rPr>
              <a:t>)</a:t>
            </a:r>
          </a:p>
          <a:p>
            <a:endParaRPr lang="el-GR"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42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1AECCC-F3C5-4433-8324-54AE5A8627E4}"/>
              </a:ext>
            </a:extLst>
          </p:cNvPr>
          <p:cNvSpPr>
            <a:spLocks noGrp="1"/>
          </p:cNvSpPr>
          <p:nvPr>
            <p:ph type="sldNum" sz="quarter" idx="4"/>
          </p:nvPr>
        </p:nvSpPr>
        <p:spPr/>
        <p:txBody>
          <a:bodyPr/>
          <a:lstStyle/>
          <a:p>
            <a:fld id="{4034BEE3-566C-4068-A777-C3A4762E861B}" type="slidenum">
              <a:rPr lang="en-GB" smtClean="0"/>
              <a:pPr/>
              <a:t>15</a:t>
            </a:fld>
            <a:endParaRPr lang="en-GB" dirty="0"/>
          </a:p>
        </p:txBody>
      </p:sp>
      <p:sp>
        <p:nvSpPr>
          <p:cNvPr id="7" name="Title 1">
            <a:extLst>
              <a:ext uri="{FF2B5EF4-FFF2-40B4-BE49-F238E27FC236}">
                <a16:creationId xmlns:a16="http://schemas.microsoft.com/office/drawing/2014/main" id="{21BD2CCA-D91D-4F59-87E6-BDDA948ED2D8}"/>
              </a:ext>
            </a:extLst>
          </p:cNvPr>
          <p:cNvSpPr>
            <a:spLocks noGrp="1"/>
          </p:cNvSpPr>
          <p:nvPr>
            <p:ph type="title"/>
          </p:nvPr>
        </p:nvSpPr>
        <p:spPr>
          <a:xfrm>
            <a:off x="359999" y="430718"/>
            <a:ext cx="11466875" cy="403200"/>
          </a:xfrm>
        </p:spPr>
        <p:txBody>
          <a:bodyPr/>
          <a:lstStyle/>
          <a:p>
            <a:r>
              <a:rPr lang="el-GR" dirty="0">
                <a:solidFill>
                  <a:schemeClr val="accent1"/>
                </a:solidFill>
              </a:rPr>
              <a:t>Πιθανά εμπόδια στην ανάπτυξη των επιχειρήσεων</a:t>
            </a:r>
          </a:p>
        </p:txBody>
      </p:sp>
      <p:sp>
        <p:nvSpPr>
          <p:cNvPr id="8" name="Content Placeholder 6">
            <a:extLst>
              <a:ext uri="{FF2B5EF4-FFF2-40B4-BE49-F238E27FC236}">
                <a16:creationId xmlns:a16="http://schemas.microsoft.com/office/drawing/2014/main" id="{3C88A5C8-E779-4E01-B347-73C01A5188B2}"/>
              </a:ext>
            </a:extLst>
          </p:cNvPr>
          <p:cNvSpPr txBox="1">
            <a:spLocks/>
          </p:cNvSpPr>
          <p:nvPr/>
        </p:nvSpPr>
        <p:spPr>
          <a:xfrm>
            <a:off x="293986" y="855940"/>
            <a:ext cx="11466000" cy="40320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400" b="1" dirty="0">
                <a:solidFill>
                  <a:schemeClr val="accent3"/>
                </a:solidFill>
              </a:rPr>
              <a:t>Πόσο σημαντικό είναι το καθένα από τα παρακάτω εμπόδια για την ανάπτυξη των επιχειρήσεων; (%)</a:t>
            </a:r>
            <a:endParaRPr lang="en-US" sz="1400" b="1" dirty="0">
              <a:solidFill>
                <a:schemeClr val="accent3"/>
              </a:solidFill>
            </a:endParaRPr>
          </a:p>
        </p:txBody>
      </p:sp>
      <p:graphicFrame>
        <p:nvGraphicFramePr>
          <p:cNvPr id="9" name="Content Placeholder 7">
            <a:extLst>
              <a:ext uri="{FF2B5EF4-FFF2-40B4-BE49-F238E27FC236}">
                <a16:creationId xmlns:a16="http://schemas.microsoft.com/office/drawing/2014/main" id="{F3603E08-30D3-4E6E-BF78-DDEF9A4D1A72}"/>
              </a:ext>
            </a:extLst>
          </p:cNvPr>
          <p:cNvGraphicFramePr>
            <a:graphicFrameLocks/>
          </p:cNvGraphicFramePr>
          <p:nvPr>
            <p:custDataLst>
              <p:tags r:id="rId1"/>
            </p:custDataLst>
            <p:extLst>
              <p:ext uri="{D42A27DB-BD31-4B8C-83A1-F6EECF244321}">
                <p14:modId xmlns:p14="http://schemas.microsoft.com/office/powerpoint/2010/main" val="3981611934"/>
              </p:ext>
            </p:extLst>
          </p:nvPr>
        </p:nvGraphicFramePr>
        <p:xfrm>
          <a:off x="426674" y="1281163"/>
          <a:ext cx="11333312" cy="4726863"/>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a:extLst>
              <a:ext uri="{FF2B5EF4-FFF2-40B4-BE49-F238E27FC236}">
                <a16:creationId xmlns:a16="http://schemas.microsoft.com/office/drawing/2014/main" id="{20E47632-7151-4CBA-989B-03719D27FACC}"/>
              </a:ext>
            </a:extLst>
          </p:cNvPr>
          <p:cNvPicPr>
            <a:picLocks noChangeAspect="1"/>
          </p:cNvPicPr>
          <p:nvPr/>
        </p:nvPicPr>
        <p:blipFill rotWithShape="1">
          <a:blip r:embed="rId5"/>
          <a:srcRect l="82650" t="46615" r="15347" b="9846"/>
          <a:stretch/>
        </p:blipFill>
        <p:spPr>
          <a:xfrm>
            <a:off x="10352274" y="2391233"/>
            <a:ext cx="119269" cy="1789044"/>
          </a:xfrm>
          <a:prstGeom prst="rect">
            <a:avLst/>
          </a:prstGeom>
        </p:spPr>
      </p:pic>
      <p:sp>
        <p:nvSpPr>
          <p:cNvPr id="12" name="TextBox 11">
            <a:extLst>
              <a:ext uri="{FF2B5EF4-FFF2-40B4-BE49-F238E27FC236}">
                <a16:creationId xmlns:a16="http://schemas.microsoft.com/office/drawing/2014/main" id="{70609D84-2245-4F08-BBE5-6A1E1DBEA3F0}"/>
              </a:ext>
            </a:extLst>
          </p:cNvPr>
          <p:cNvSpPr txBox="1"/>
          <p:nvPr/>
        </p:nvSpPr>
        <p:spPr>
          <a:xfrm>
            <a:off x="10454981" y="2470746"/>
            <a:ext cx="907285" cy="153888"/>
          </a:xfrm>
          <a:prstGeom prst="rect">
            <a:avLst/>
          </a:prstGeom>
          <a:noFill/>
        </p:spPr>
        <p:txBody>
          <a:bodyPr wrap="square" lIns="0" tIns="0" rIns="0" bIns="0" rtlCol="0">
            <a:spAutoFit/>
          </a:bodyPr>
          <a:lstStyle/>
          <a:p>
            <a:r>
              <a:rPr lang="el-GR" sz="1000" dirty="0"/>
              <a:t>Πολύ σημαντικό</a:t>
            </a:r>
            <a:endParaRPr lang="el-GR" sz="1200" dirty="0"/>
          </a:p>
        </p:txBody>
      </p:sp>
      <p:sp>
        <p:nvSpPr>
          <p:cNvPr id="13" name="TextBox 12">
            <a:extLst>
              <a:ext uri="{FF2B5EF4-FFF2-40B4-BE49-F238E27FC236}">
                <a16:creationId xmlns:a16="http://schemas.microsoft.com/office/drawing/2014/main" id="{DE62FE2A-75FE-4881-9C20-34C528B3839C}"/>
              </a:ext>
            </a:extLst>
          </p:cNvPr>
          <p:cNvSpPr txBox="1"/>
          <p:nvPr/>
        </p:nvSpPr>
        <p:spPr>
          <a:xfrm>
            <a:off x="10458291" y="3233178"/>
            <a:ext cx="1311963" cy="153888"/>
          </a:xfrm>
          <a:prstGeom prst="rect">
            <a:avLst/>
          </a:prstGeom>
          <a:noFill/>
        </p:spPr>
        <p:txBody>
          <a:bodyPr wrap="square" lIns="0" tIns="0" rIns="0" bIns="0" rtlCol="0">
            <a:spAutoFit/>
          </a:bodyPr>
          <a:lstStyle/>
          <a:p>
            <a:r>
              <a:rPr lang="el-GR" sz="1000" dirty="0"/>
              <a:t>Αρκετά σημαντικό</a:t>
            </a:r>
            <a:endParaRPr lang="el-GR" sz="1200" dirty="0"/>
          </a:p>
        </p:txBody>
      </p:sp>
      <p:sp>
        <p:nvSpPr>
          <p:cNvPr id="14" name="TextBox 13">
            <a:extLst>
              <a:ext uri="{FF2B5EF4-FFF2-40B4-BE49-F238E27FC236}">
                <a16:creationId xmlns:a16="http://schemas.microsoft.com/office/drawing/2014/main" id="{7EE5B726-13E2-4E18-BF58-FFF2066F82B1}"/>
              </a:ext>
            </a:extLst>
          </p:cNvPr>
          <p:cNvSpPr txBox="1"/>
          <p:nvPr/>
        </p:nvSpPr>
        <p:spPr>
          <a:xfrm>
            <a:off x="10448351" y="4046267"/>
            <a:ext cx="1142516" cy="153888"/>
          </a:xfrm>
          <a:prstGeom prst="rect">
            <a:avLst/>
          </a:prstGeom>
          <a:noFill/>
        </p:spPr>
        <p:txBody>
          <a:bodyPr wrap="square" lIns="0" tIns="0" rIns="0" bIns="0" rtlCol="0">
            <a:spAutoFit/>
          </a:bodyPr>
          <a:lstStyle/>
          <a:p>
            <a:r>
              <a:rPr lang="el-GR" sz="1000" dirty="0"/>
              <a:t>Λίγο σημαντικό</a:t>
            </a:r>
          </a:p>
        </p:txBody>
      </p:sp>
    </p:spTree>
    <p:extLst>
      <p:ext uri="{BB962C8B-B14F-4D97-AF65-F5344CB8AC3E}">
        <p14:creationId xmlns:p14="http://schemas.microsoft.com/office/powerpoint/2010/main" val="3080804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BD2C6A-EE2A-4478-BC68-2696D8268D17}"/>
              </a:ext>
            </a:extLst>
          </p:cNvPr>
          <p:cNvSpPr>
            <a:spLocks noGrp="1"/>
          </p:cNvSpPr>
          <p:nvPr>
            <p:ph type="sldNum" sz="quarter" idx="11"/>
          </p:nvPr>
        </p:nvSpPr>
        <p:spPr/>
        <p:txBody>
          <a:bodyPr/>
          <a:lstStyle/>
          <a:p>
            <a:fld id="{8917037F-13F4-43B6-99FF-D710FE0C4777}" type="slidenum">
              <a:rPr lang="en-GB" smtClean="0"/>
              <a:pPr/>
              <a:t>16</a:t>
            </a:fld>
            <a:endParaRPr lang="en-GB" dirty="0"/>
          </a:p>
        </p:txBody>
      </p:sp>
      <p:sp>
        <p:nvSpPr>
          <p:cNvPr id="2" name="Title 1">
            <a:extLst>
              <a:ext uri="{FF2B5EF4-FFF2-40B4-BE49-F238E27FC236}">
                <a16:creationId xmlns:a16="http://schemas.microsoft.com/office/drawing/2014/main" id="{ADC9718A-FE7C-4470-B183-09153BBAEAF2}"/>
              </a:ext>
            </a:extLst>
          </p:cNvPr>
          <p:cNvSpPr>
            <a:spLocks noGrp="1"/>
          </p:cNvSpPr>
          <p:nvPr>
            <p:ph type="title"/>
          </p:nvPr>
        </p:nvSpPr>
        <p:spPr>
          <a:noFill/>
        </p:spPr>
        <p:txBody>
          <a:bodyPr/>
          <a:lstStyle/>
          <a:p>
            <a:pPr algn="ctr"/>
            <a:r>
              <a:rPr lang="el-GR" dirty="0">
                <a:solidFill>
                  <a:schemeClr val="bg1"/>
                </a:solidFill>
              </a:rPr>
              <a:t>Αύξηση κόστους παραγωγής και τιμολογιακή πολιτική επιχειρήσεων</a:t>
            </a:r>
          </a:p>
        </p:txBody>
      </p:sp>
      <p:sp>
        <p:nvSpPr>
          <p:cNvPr id="3" name="Text Placeholder 2">
            <a:extLst>
              <a:ext uri="{FF2B5EF4-FFF2-40B4-BE49-F238E27FC236}">
                <a16:creationId xmlns:a16="http://schemas.microsoft.com/office/drawing/2014/main" id="{AE6B61F7-D663-485B-BB54-BEE1F574BB76}"/>
              </a:ext>
            </a:extLst>
          </p:cNvPr>
          <p:cNvSpPr>
            <a:spLocks noGrp="1"/>
          </p:cNvSpPr>
          <p:nvPr>
            <p:ph type="body" sz="quarter" idx="10"/>
          </p:nvPr>
        </p:nvSpPr>
        <p:spPr>
          <a:noFill/>
        </p:spPr>
        <p:txBody>
          <a:bodyPr/>
          <a:lstStyle/>
          <a:p>
            <a:r>
              <a:rPr lang="el-GR" dirty="0">
                <a:latin typeface="Arial" panose="020B0604020202020204" pitchFamily="34" charset="0"/>
                <a:cs typeface="Arial" panose="020B0604020202020204" pitchFamily="34" charset="0"/>
              </a:rPr>
              <a:t>Όπως διαπιστώσαμε η αύξηση του κόστους παραγωγής και εν γένει των τιμών αποτελούν το σημαντικότερο περιοριστικό παράγοντα ανάπτυξης σήμερα.</a:t>
            </a:r>
          </a:p>
          <a:p>
            <a:r>
              <a:rPr lang="el-GR" dirty="0">
                <a:latin typeface="Arial" panose="020B0604020202020204" pitchFamily="34" charset="0"/>
                <a:cs typeface="Arial" panose="020B0604020202020204" pitchFamily="34" charset="0"/>
              </a:rPr>
              <a:t>Οι 9 στους 10 Έλληνες επιχειρηματίες δηλώνουν ότι θα αυξηθεί το κόστος παραγωγής τους, ενώ 5 στους 10 ότι θα αυξηθεί σημαντικά, πάνω από 10%. Παρατηρώντας ότι οι 2 στους 10 δηλώνουν ότι είναι διατεθειμένοι να απορροφήσουνε το μεγαλύτερο κομμάτι της αύξησης αυτής, προκύπτει ότι η αύξηση τους κόστους παραγωγής θα έχει ως αποτέλεσμα η στρατηγική που θα υιοθετήσουν οι περισσότεροι να είναι η </a:t>
            </a:r>
            <a:r>
              <a:rPr lang="el-GR" dirty="0" err="1">
                <a:latin typeface="Arial" panose="020B0604020202020204" pitchFamily="34" charset="0"/>
                <a:cs typeface="Arial" panose="020B0604020202020204" pitchFamily="34" charset="0"/>
              </a:rPr>
              <a:t>μετακύλιση</a:t>
            </a:r>
            <a:r>
              <a:rPr lang="el-GR" dirty="0">
                <a:latin typeface="Arial" panose="020B0604020202020204" pitchFamily="34" charset="0"/>
                <a:cs typeface="Arial" panose="020B0604020202020204" pitchFamily="34" charset="0"/>
              </a:rPr>
              <a:t> του σημαντικότερου μέρους του στην τιμή του προϊόντος/υπηρεσίας. </a:t>
            </a:r>
            <a:r>
              <a:rPr lang="el-GR" b="1" dirty="0">
                <a:solidFill>
                  <a:schemeClr val="accent3"/>
                </a:solidFill>
                <a:latin typeface="Arial" panose="020B0604020202020204" pitchFamily="34" charset="0"/>
                <a:cs typeface="Arial" panose="020B0604020202020204" pitchFamily="34" charset="0"/>
              </a:rPr>
              <a:t>(</a:t>
            </a:r>
            <a:r>
              <a:rPr lang="en-US" b="1" dirty="0">
                <a:solidFill>
                  <a:schemeClr val="accent3"/>
                </a:solidFill>
                <a:latin typeface="Arial" panose="020B0604020202020204" pitchFamily="34" charset="0"/>
                <a:cs typeface="Arial" panose="020B0604020202020204" pitchFamily="34" charset="0"/>
              </a:rPr>
              <a:t>slide 1</a:t>
            </a:r>
            <a:r>
              <a:rPr lang="el-GR" b="1" dirty="0">
                <a:solidFill>
                  <a:schemeClr val="accent3"/>
                </a:solidFill>
                <a:latin typeface="Arial" panose="020B0604020202020204" pitchFamily="34" charset="0"/>
                <a:cs typeface="Arial" panose="020B0604020202020204" pitchFamily="34" charset="0"/>
              </a:rPr>
              <a:t>7</a:t>
            </a:r>
            <a:r>
              <a:rPr lang="en-US" b="1" dirty="0">
                <a:solidFill>
                  <a:schemeClr val="accent3"/>
                </a:solidFill>
                <a:latin typeface="Arial" panose="020B0604020202020204" pitchFamily="34" charset="0"/>
                <a:cs typeface="Arial" panose="020B0604020202020204" pitchFamily="34" charset="0"/>
              </a:rPr>
              <a:t>) </a:t>
            </a:r>
            <a:endParaRPr lang="el-GR" b="1" dirty="0">
              <a:solidFill>
                <a:schemeClr val="accent3"/>
              </a:solidFill>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Η στρατηγική αυτή επιβεβαιώνεται και από την τιμολογιακή πολιτική που έχουνε υιοθετήσει οι επιχειρήσεις, οι οποίες 8 στις 10 αυξάνουν τις τιμές των προϊόντων/υπηρεσιών σε ευθεία γραμμή με την αύξηση του κόστους τους, με ότι αυτό συνεπάγεται σε όρους ανταγωνιστικότητας και εξωστρέφειας. </a:t>
            </a:r>
            <a:r>
              <a:rPr lang="en-US" b="1" dirty="0">
                <a:solidFill>
                  <a:schemeClr val="accent3"/>
                </a:solidFill>
                <a:latin typeface="Arial" panose="020B0604020202020204" pitchFamily="34" charset="0"/>
                <a:cs typeface="Arial" panose="020B0604020202020204" pitchFamily="34" charset="0"/>
              </a:rPr>
              <a:t>(slide </a:t>
            </a:r>
            <a:r>
              <a:rPr lang="el-GR" b="1" dirty="0">
                <a:solidFill>
                  <a:schemeClr val="accent3"/>
                </a:solidFill>
                <a:latin typeface="Arial" panose="020B0604020202020204" pitchFamily="34" charset="0"/>
                <a:cs typeface="Arial" panose="020B0604020202020204" pitchFamily="34" charset="0"/>
              </a:rPr>
              <a:t>19</a:t>
            </a:r>
            <a:r>
              <a:rPr lang="en-US" b="1" dirty="0">
                <a:solidFill>
                  <a:schemeClr val="accent3"/>
                </a:solidFill>
                <a:latin typeface="Arial" panose="020B0604020202020204" pitchFamily="34" charset="0"/>
                <a:cs typeface="Arial" panose="020B0604020202020204" pitchFamily="34" charset="0"/>
              </a:rPr>
              <a:t>)</a:t>
            </a:r>
            <a:r>
              <a:rPr lang="el-GR" b="1" dirty="0">
                <a:solidFill>
                  <a:schemeClr val="accent3"/>
                </a:solidFill>
                <a:latin typeface="Arial" panose="020B0604020202020204" pitchFamily="34" charset="0"/>
                <a:cs typeface="Arial" panose="020B0604020202020204" pitchFamily="34" charset="0"/>
              </a:rPr>
              <a:t> </a:t>
            </a:r>
          </a:p>
          <a:p>
            <a:r>
              <a:rPr lang="el-GR" dirty="0">
                <a:latin typeface="Arial" panose="020B0604020202020204" pitchFamily="34" charset="0"/>
                <a:cs typeface="Arial" panose="020B0604020202020204" pitchFamily="34" charset="0"/>
              </a:rPr>
              <a:t>Διερευνώντας τις αιτίες αύξησης του κόστους παραγωγής, παρατηρούμε ότι σημαντικότερη αύξηση παρουσιάζεται στο κόστος ενέργειας, των πρώτων υλών, στις μεταφορές και τον εξοπλισμό, ενώ ακόμα και στο μισθολογικό κόστος η αύξηση ξεπερνάει το 10%. </a:t>
            </a:r>
            <a:r>
              <a:rPr lang="el-GR" b="1" dirty="0">
                <a:solidFill>
                  <a:schemeClr val="accent3"/>
                </a:solidFill>
                <a:latin typeface="Arial" panose="020B0604020202020204" pitchFamily="34" charset="0"/>
                <a:cs typeface="Arial" panose="020B0604020202020204" pitchFamily="34" charset="0"/>
              </a:rPr>
              <a:t>(</a:t>
            </a:r>
            <a:r>
              <a:rPr lang="en-US" b="1" dirty="0">
                <a:solidFill>
                  <a:schemeClr val="accent3"/>
                </a:solidFill>
                <a:latin typeface="Arial" panose="020B0604020202020204" pitchFamily="34" charset="0"/>
                <a:cs typeface="Arial" panose="020B0604020202020204" pitchFamily="34" charset="0"/>
              </a:rPr>
              <a:t>slide </a:t>
            </a:r>
            <a:r>
              <a:rPr lang="el-GR" b="1" dirty="0">
                <a:solidFill>
                  <a:schemeClr val="accent3"/>
                </a:solidFill>
                <a:latin typeface="Arial" panose="020B0604020202020204" pitchFamily="34" charset="0"/>
                <a:cs typeface="Arial" panose="020B0604020202020204" pitchFamily="34" charset="0"/>
              </a:rPr>
              <a:t>18</a:t>
            </a:r>
            <a:r>
              <a:rPr lang="en-US" b="1" dirty="0">
                <a:solidFill>
                  <a:schemeClr val="accent3"/>
                </a:solidFill>
                <a:latin typeface="Arial" panose="020B0604020202020204" pitchFamily="34" charset="0"/>
                <a:cs typeface="Arial" panose="020B0604020202020204" pitchFamily="34" charset="0"/>
              </a:rPr>
              <a:t>)</a:t>
            </a:r>
            <a:endParaRPr lang="el-GR" b="1" dirty="0">
              <a:solidFill>
                <a:schemeClr val="accent3"/>
              </a:solidFill>
              <a:latin typeface="Arial" panose="020B0604020202020204" pitchFamily="34" charset="0"/>
              <a:cs typeface="Arial" panose="020B0604020202020204" pitchFamily="34" charset="0"/>
            </a:endParaRPr>
          </a:p>
          <a:p>
            <a:endParaRPr lang="el-GR"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99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7BDA769-8D42-46CF-A649-B9877A149ED8}"/>
              </a:ext>
            </a:extLst>
          </p:cNvPr>
          <p:cNvSpPr>
            <a:spLocks noGrp="1"/>
          </p:cNvSpPr>
          <p:nvPr>
            <p:ph type="body" sz="quarter" idx="12"/>
          </p:nvPr>
        </p:nvSpPr>
        <p:spPr>
          <a:xfrm>
            <a:off x="360362" y="270000"/>
            <a:ext cx="5626101" cy="766668"/>
          </a:xfrm>
        </p:spPr>
        <p:txBody>
          <a:bodyPr/>
          <a:lstStyle/>
          <a:p>
            <a:r>
              <a:rPr lang="el-GR" sz="2400" dirty="0">
                <a:solidFill>
                  <a:schemeClr val="accent1"/>
                </a:solidFill>
              </a:rPr>
              <a:t>Αύξηση στο κόστος παραγωγής</a:t>
            </a:r>
            <a:endParaRPr lang="en-US" sz="2400" dirty="0">
              <a:solidFill>
                <a:schemeClr val="accent1"/>
              </a:solidFill>
            </a:endParaRPr>
          </a:p>
          <a:p>
            <a:pPr>
              <a:spcBef>
                <a:spcPts val="0"/>
              </a:spcBef>
            </a:pPr>
            <a:r>
              <a:rPr lang="el-GR" sz="1400" dirty="0">
                <a:solidFill>
                  <a:schemeClr val="accent3"/>
                </a:solidFill>
              </a:rPr>
              <a:t>Πόσο εκτιμάτε ότι θα αυξηθεί το κόστος παραγωγής το 2022, σε σχέση με το προηγούμενο έτος; (%)</a:t>
            </a:r>
          </a:p>
        </p:txBody>
      </p:sp>
      <p:graphicFrame>
        <p:nvGraphicFramePr>
          <p:cNvPr id="10" name="Content Placeholder 5">
            <a:extLst>
              <a:ext uri="{FF2B5EF4-FFF2-40B4-BE49-F238E27FC236}">
                <a16:creationId xmlns:a16="http://schemas.microsoft.com/office/drawing/2014/main" id="{21EAC681-3AF0-4CAB-8F2A-C1BC14A2F9CF}"/>
              </a:ext>
            </a:extLst>
          </p:cNvPr>
          <p:cNvGraphicFramePr>
            <a:graphicFrameLocks noGrp="1"/>
          </p:cNvGraphicFramePr>
          <p:nvPr>
            <p:ph sz="quarter" idx="13"/>
            <p:custDataLst>
              <p:tags r:id="rId1"/>
            </p:custDataLst>
          </p:nvPr>
        </p:nvGraphicFramePr>
        <p:xfrm>
          <a:off x="360363" y="1490870"/>
          <a:ext cx="5626100" cy="4228893"/>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 Placeholder 4">
            <a:extLst>
              <a:ext uri="{FF2B5EF4-FFF2-40B4-BE49-F238E27FC236}">
                <a16:creationId xmlns:a16="http://schemas.microsoft.com/office/drawing/2014/main" id="{4570668B-1DFE-47F0-B0E1-94CDCD0D8276}"/>
              </a:ext>
            </a:extLst>
          </p:cNvPr>
          <p:cNvSpPr txBox="1">
            <a:spLocks/>
          </p:cNvSpPr>
          <p:nvPr/>
        </p:nvSpPr>
        <p:spPr>
          <a:xfrm>
            <a:off x="6202363" y="270000"/>
            <a:ext cx="5626101" cy="76666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b="1"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dirty="0">
                <a:solidFill>
                  <a:schemeClr val="accent1"/>
                </a:solidFill>
              </a:rPr>
              <a:t>Ποσοστό απορρόφησης του κόστους</a:t>
            </a:r>
            <a:endParaRPr lang="en-US" sz="2400" dirty="0">
              <a:solidFill>
                <a:schemeClr val="accent1"/>
              </a:solidFill>
            </a:endParaRPr>
          </a:p>
          <a:p>
            <a:pPr>
              <a:spcBef>
                <a:spcPts val="0"/>
              </a:spcBef>
            </a:pPr>
            <a:r>
              <a:rPr lang="el-GR" sz="1400" dirty="0">
                <a:solidFill>
                  <a:schemeClr val="accent3"/>
                </a:solidFill>
              </a:rPr>
              <a:t>Τι ποσοστό της αύξησης του κόστους παραγωγής / λειτουργίας σας αναμένετε να απορροφήσετε; (%)</a:t>
            </a:r>
          </a:p>
        </p:txBody>
      </p:sp>
      <p:graphicFrame>
        <p:nvGraphicFramePr>
          <p:cNvPr id="26" name="Content Placeholder 5">
            <a:extLst>
              <a:ext uri="{FF2B5EF4-FFF2-40B4-BE49-F238E27FC236}">
                <a16:creationId xmlns:a16="http://schemas.microsoft.com/office/drawing/2014/main" id="{BD3BD86B-6408-4125-9C02-37D2AB118A61}"/>
              </a:ext>
            </a:extLst>
          </p:cNvPr>
          <p:cNvGraphicFramePr>
            <a:graphicFrameLocks noGrp="1"/>
          </p:cNvGraphicFramePr>
          <p:nvPr>
            <p:ph sz="quarter" idx="15"/>
            <p:custDataLst>
              <p:tags r:id="rId2"/>
            </p:custDataLst>
          </p:nvPr>
        </p:nvGraphicFramePr>
        <p:xfrm>
          <a:off x="6202363" y="1490870"/>
          <a:ext cx="5626100" cy="4228893"/>
        </p:xfrm>
        <a:graphic>
          <a:graphicData uri="http://schemas.openxmlformats.org/drawingml/2006/chart">
            <c:chart xmlns:c="http://schemas.openxmlformats.org/drawingml/2006/chart" xmlns:r="http://schemas.openxmlformats.org/officeDocument/2006/relationships" r:id="rId6"/>
          </a:graphicData>
        </a:graphic>
      </p:graphicFrame>
      <p:sp>
        <p:nvSpPr>
          <p:cNvPr id="7" name="Slide Number Placeholder 6">
            <a:extLst>
              <a:ext uri="{FF2B5EF4-FFF2-40B4-BE49-F238E27FC236}">
                <a16:creationId xmlns:a16="http://schemas.microsoft.com/office/drawing/2014/main" id="{458F9D96-75C5-482B-B3C8-64F3BBB7F545}"/>
              </a:ext>
            </a:extLst>
          </p:cNvPr>
          <p:cNvSpPr>
            <a:spLocks noGrp="1"/>
          </p:cNvSpPr>
          <p:nvPr>
            <p:ph type="sldNum" sz="quarter" idx="10"/>
          </p:nvPr>
        </p:nvSpPr>
        <p:spPr/>
        <p:txBody>
          <a:bodyPr/>
          <a:lstStyle/>
          <a:p>
            <a:fld id="{4034BEE3-566C-4068-A777-C3A4762E861B}" type="slidenum">
              <a:rPr lang="en-GB" smtClean="0"/>
              <a:pPr/>
              <a:t>17</a:t>
            </a:fld>
            <a:endParaRPr lang="en-GB" dirty="0"/>
          </a:p>
        </p:txBody>
      </p:sp>
    </p:spTree>
    <p:extLst>
      <p:ext uri="{BB962C8B-B14F-4D97-AF65-F5344CB8AC3E}">
        <p14:creationId xmlns:p14="http://schemas.microsoft.com/office/powerpoint/2010/main" val="580974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F5C3DB-6EC8-45E5-B7B6-95DD3796A67B}"/>
              </a:ext>
            </a:extLst>
          </p:cNvPr>
          <p:cNvSpPr>
            <a:spLocks noGrp="1"/>
          </p:cNvSpPr>
          <p:nvPr>
            <p:ph type="sldNum" sz="quarter" idx="11"/>
          </p:nvPr>
        </p:nvSpPr>
        <p:spPr/>
        <p:txBody>
          <a:bodyPr/>
          <a:lstStyle/>
          <a:p>
            <a:pPr defTabSz="457189"/>
            <a:fld id="{8917037F-13F4-43B6-99FF-D710FE0C4777}" type="slidenum">
              <a:rPr lang="en-GB">
                <a:solidFill>
                  <a:prstClr val="black"/>
                </a:solidFill>
                <a:latin typeface="Arial"/>
              </a:rPr>
              <a:pPr defTabSz="457189"/>
              <a:t>18</a:t>
            </a:fld>
            <a:endParaRPr lang="en-GB" dirty="0">
              <a:solidFill>
                <a:prstClr val="black"/>
              </a:solidFill>
              <a:latin typeface="Arial"/>
            </a:endParaRPr>
          </a:p>
        </p:txBody>
      </p:sp>
      <p:graphicFrame>
        <p:nvGraphicFramePr>
          <p:cNvPr id="5" name="Chart 4">
            <a:extLst>
              <a:ext uri="{FF2B5EF4-FFF2-40B4-BE49-F238E27FC236}">
                <a16:creationId xmlns:a16="http://schemas.microsoft.com/office/drawing/2014/main" id="{DC1639F8-6392-455B-95EB-272E6A681F2C}"/>
              </a:ext>
            </a:extLst>
          </p:cNvPr>
          <p:cNvGraphicFramePr>
            <a:graphicFrameLocks/>
          </p:cNvGraphicFramePr>
          <p:nvPr>
            <p:extLst>
              <p:ext uri="{D42A27DB-BD31-4B8C-83A1-F6EECF244321}">
                <p14:modId xmlns:p14="http://schemas.microsoft.com/office/powerpoint/2010/main" val="1460825337"/>
              </p:ext>
            </p:extLst>
          </p:nvPr>
        </p:nvGraphicFramePr>
        <p:xfrm>
          <a:off x="815009" y="258418"/>
          <a:ext cx="10783956" cy="5655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10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F5C3DB-6EC8-45E5-B7B6-95DD3796A67B}"/>
              </a:ext>
            </a:extLst>
          </p:cNvPr>
          <p:cNvSpPr>
            <a:spLocks noGrp="1"/>
          </p:cNvSpPr>
          <p:nvPr>
            <p:ph type="sldNum" sz="quarter" idx="11"/>
          </p:nvPr>
        </p:nvSpPr>
        <p:spPr/>
        <p:txBody>
          <a:bodyPr/>
          <a:lstStyle/>
          <a:p>
            <a:pPr defTabSz="457189"/>
            <a:fld id="{8917037F-13F4-43B6-99FF-D710FE0C4777}" type="slidenum">
              <a:rPr lang="en-GB">
                <a:solidFill>
                  <a:prstClr val="black"/>
                </a:solidFill>
                <a:latin typeface="Arial"/>
              </a:rPr>
              <a:pPr defTabSz="457189"/>
              <a:t>19</a:t>
            </a:fld>
            <a:endParaRPr lang="en-GB" dirty="0">
              <a:solidFill>
                <a:prstClr val="black"/>
              </a:solidFill>
              <a:latin typeface="Arial"/>
            </a:endParaRPr>
          </a:p>
        </p:txBody>
      </p:sp>
      <p:graphicFrame>
        <p:nvGraphicFramePr>
          <p:cNvPr id="7" name="Chart 6">
            <a:extLst>
              <a:ext uri="{FF2B5EF4-FFF2-40B4-BE49-F238E27FC236}">
                <a16:creationId xmlns:a16="http://schemas.microsoft.com/office/drawing/2014/main" id="{B5F156EE-8499-4F15-906C-A320DE24FCC6}"/>
              </a:ext>
            </a:extLst>
          </p:cNvPr>
          <p:cNvGraphicFramePr>
            <a:graphicFrameLocks/>
          </p:cNvGraphicFramePr>
          <p:nvPr>
            <p:extLst>
              <p:ext uri="{D42A27DB-BD31-4B8C-83A1-F6EECF244321}">
                <p14:modId xmlns:p14="http://schemas.microsoft.com/office/powerpoint/2010/main" val="834738041"/>
              </p:ext>
            </p:extLst>
          </p:nvPr>
        </p:nvGraphicFramePr>
        <p:xfrm>
          <a:off x="1033868" y="228600"/>
          <a:ext cx="10684368" cy="5463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897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BD2C6A-EE2A-4478-BC68-2696D8268D17}"/>
              </a:ext>
            </a:extLst>
          </p:cNvPr>
          <p:cNvSpPr>
            <a:spLocks noGrp="1"/>
          </p:cNvSpPr>
          <p:nvPr>
            <p:ph type="sldNum" sz="quarter" idx="11"/>
          </p:nvPr>
        </p:nvSpPr>
        <p:spPr/>
        <p:txBody>
          <a:bodyPr/>
          <a:lstStyle/>
          <a:p>
            <a:fld id="{8917037F-13F4-43B6-99FF-D710FE0C4777}" type="slidenum">
              <a:rPr lang="en-GB" smtClean="0"/>
              <a:pPr/>
              <a:t>2</a:t>
            </a:fld>
            <a:endParaRPr lang="en-GB" dirty="0"/>
          </a:p>
        </p:txBody>
      </p:sp>
      <p:sp>
        <p:nvSpPr>
          <p:cNvPr id="2" name="Title 1">
            <a:extLst>
              <a:ext uri="{FF2B5EF4-FFF2-40B4-BE49-F238E27FC236}">
                <a16:creationId xmlns:a16="http://schemas.microsoft.com/office/drawing/2014/main" id="{ADC9718A-FE7C-4470-B183-09153BBAEAF2}"/>
              </a:ext>
            </a:extLst>
          </p:cNvPr>
          <p:cNvSpPr>
            <a:spLocks noGrp="1"/>
          </p:cNvSpPr>
          <p:nvPr>
            <p:ph type="title"/>
          </p:nvPr>
        </p:nvSpPr>
        <p:spPr/>
        <p:txBody>
          <a:bodyPr/>
          <a:lstStyle/>
          <a:p>
            <a:r>
              <a:rPr lang="el-GR" dirty="0"/>
              <a:t>Η επόμενη ημέρα για τις ελληνικές επιχειρήσεις:</a:t>
            </a:r>
            <a:br>
              <a:rPr lang="el-GR" dirty="0"/>
            </a:br>
            <a:r>
              <a:rPr lang="el-GR" dirty="0"/>
              <a:t>Εισαγωγή</a:t>
            </a:r>
            <a:endParaRPr lang="en-US" dirty="0"/>
          </a:p>
        </p:txBody>
      </p:sp>
      <p:sp>
        <p:nvSpPr>
          <p:cNvPr id="3" name="Text Placeholder 2">
            <a:extLst>
              <a:ext uri="{FF2B5EF4-FFF2-40B4-BE49-F238E27FC236}">
                <a16:creationId xmlns:a16="http://schemas.microsoft.com/office/drawing/2014/main" id="{AE6B61F7-D663-485B-BB54-BEE1F574BB76}"/>
              </a:ext>
            </a:extLst>
          </p:cNvPr>
          <p:cNvSpPr>
            <a:spLocks noGrp="1"/>
          </p:cNvSpPr>
          <p:nvPr>
            <p:ph type="body" sz="quarter" idx="10"/>
          </p:nvPr>
        </p:nvSpPr>
        <p:spPr/>
        <p:txBody>
          <a:bodyPr/>
          <a:lstStyle/>
          <a:p>
            <a:r>
              <a:rPr lang="el-GR" dirty="0"/>
              <a:t>Από τα μέσα του 2021, οι επιχειρήσεις έδειξαν να ανακάμπτουν εντυπωσιακά ξεπερνώντας την κρίση που προκάλεσε η πανδημία.</a:t>
            </a:r>
          </a:p>
          <a:p>
            <a:r>
              <a:rPr lang="el-GR" dirty="0"/>
              <a:t>Οι αρνητικές εξελίξεις όμως εντός του 2022 τόσο σε επίπεδο γεωπολιτικών εντάσεων όσο και σε οικονομικό επίπεδο διαμορφώνουν ένα καινούριο περιβάλλον γεμάτο πρωτόγνωρες προκλήσεις. </a:t>
            </a:r>
            <a:endParaRPr lang="en-US" dirty="0"/>
          </a:p>
          <a:p>
            <a:r>
              <a:rPr lang="el-GR" dirty="0"/>
              <a:t>Με αφετηρία την παγκόσμια έρευνα της Grant Thornton, </a:t>
            </a:r>
            <a:r>
              <a:rPr lang="el-GR" dirty="0" err="1"/>
              <a:t>Business</a:t>
            </a:r>
            <a:r>
              <a:rPr lang="el-GR" dirty="0"/>
              <a:t> </a:t>
            </a:r>
            <a:r>
              <a:rPr lang="el-GR" dirty="0" err="1"/>
              <a:t>Pulse</a:t>
            </a:r>
            <a:r>
              <a:rPr lang="el-GR" dirty="0"/>
              <a:t>, ποιες είναι σήμερα οι προσδοκίες των Ελλήνων επιχειρηματιών για τους επόμενους 12 μήνες και πώς αξιολογούν τις προκλήσεις;</a:t>
            </a:r>
          </a:p>
          <a:p>
            <a:endParaRPr lang="el-GR" dirty="0"/>
          </a:p>
        </p:txBody>
      </p:sp>
    </p:spTree>
    <p:extLst>
      <p:ext uri="{BB962C8B-B14F-4D97-AF65-F5344CB8AC3E}">
        <p14:creationId xmlns:p14="http://schemas.microsoft.com/office/powerpoint/2010/main" val="3448122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BD2C6A-EE2A-4478-BC68-2696D8268D17}"/>
              </a:ext>
            </a:extLst>
          </p:cNvPr>
          <p:cNvSpPr>
            <a:spLocks noGrp="1"/>
          </p:cNvSpPr>
          <p:nvPr>
            <p:ph type="sldNum" sz="quarter" idx="11"/>
          </p:nvPr>
        </p:nvSpPr>
        <p:spPr/>
        <p:txBody>
          <a:bodyPr/>
          <a:lstStyle/>
          <a:p>
            <a:fld id="{8917037F-13F4-43B6-99FF-D710FE0C4777}" type="slidenum">
              <a:rPr lang="en-GB" smtClean="0"/>
              <a:pPr/>
              <a:t>20</a:t>
            </a:fld>
            <a:endParaRPr lang="en-GB" dirty="0"/>
          </a:p>
        </p:txBody>
      </p:sp>
      <p:sp>
        <p:nvSpPr>
          <p:cNvPr id="2" name="Title 1">
            <a:extLst>
              <a:ext uri="{FF2B5EF4-FFF2-40B4-BE49-F238E27FC236}">
                <a16:creationId xmlns:a16="http://schemas.microsoft.com/office/drawing/2014/main" id="{ADC9718A-FE7C-4470-B183-09153BBAEAF2}"/>
              </a:ext>
            </a:extLst>
          </p:cNvPr>
          <p:cNvSpPr>
            <a:spLocks noGrp="1"/>
          </p:cNvSpPr>
          <p:nvPr>
            <p:ph type="title"/>
          </p:nvPr>
        </p:nvSpPr>
        <p:spPr>
          <a:noFill/>
        </p:spPr>
        <p:txBody>
          <a:bodyPr/>
          <a:lstStyle/>
          <a:p>
            <a:pPr algn="ctr"/>
            <a:r>
              <a:rPr lang="el-GR" dirty="0">
                <a:solidFill>
                  <a:schemeClr val="bg1"/>
                </a:solidFill>
              </a:rPr>
              <a:t>Πρωτοβουλίες </a:t>
            </a:r>
            <a:r>
              <a:rPr lang="en-US" dirty="0">
                <a:solidFill>
                  <a:schemeClr val="bg1"/>
                </a:solidFill>
              </a:rPr>
              <a:t>ESG </a:t>
            </a:r>
            <a:r>
              <a:rPr lang="el-GR" dirty="0">
                <a:solidFill>
                  <a:schemeClr val="bg1"/>
                </a:solidFill>
              </a:rPr>
              <a:t>και θέματα </a:t>
            </a:r>
            <a:r>
              <a:rPr lang="el-GR" dirty="0" err="1">
                <a:solidFill>
                  <a:schemeClr val="bg1"/>
                </a:solidFill>
              </a:rPr>
              <a:t>κυβερνοασφάλειας</a:t>
            </a:r>
            <a:endParaRPr lang="el-GR" dirty="0">
              <a:solidFill>
                <a:schemeClr val="bg1"/>
              </a:solidFill>
            </a:endParaRPr>
          </a:p>
        </p:txBody>
      </p:sp>
      <p:sp>
        <p:nvSpPr>
          <p:cNvPr id="3" name="Text Placeholder 2">
            <a:extLst>
              <a:ext uri="{FF2B5EF4-FFF2-40B4-BE49-F238E27FC236}">
                <a16:creationId xmlns:a16="http://schemas.microsoft.com/office/drawing/2014/main" id="{AE6B61F7-D663-485B-BB54-BEE1F574BB76}"/>
              </a:ext>
            </a:extLst>
          </p:cNvPr>
          <p:cNvSpPr>
            <a:spLocks noGrp="1"/>
          </p:cNvSpPr>
          <p:nvPr>
            <p:ph type="body" sz="quarter" idx="10"/>
          </p:nvPr>
        </p:nvSpPr>
        <p:spPr>
          <a:noFill/>
        </p:spPr>
        <p:txBody>
          <a:bodyPr/>
          <a:lstStyle/>
          <a:p>
            <a:r>
              <a:rPr lang="el-GR" dirty="0">
                <a:latin typeface="Arial" panose="020B0604020202020204" pitchFamily="34" charset="0"/>
                <a:cs typeface="Arial" panose="020B0604020202020204" pitchFamily="34" charset="0"/>
              </a:rPr>
              <a:t>Με τους κινδύνους της αύξησης των τιμών και τους γεωπολιτικούς να έχουνε πιο άμεσες συνέπειες για τις επιχειρήσεις, τα θέματα της κλιματικής αλλαγής και γενικότερα θέματα ESG φαίνεται να περνούν σε δεύτερη προτεραιότητα μιας και διερευνώντας τους πυλώνες ESG που αναμένεται να επενδύσουν οι επιχειρήσεις τους επόμενους μήνες, παρατηρούμε ότι σε θέματα περιβάλλοντος όπως και κοινωνίας ή διακυβέρνησης υπάρχει τάσης μείωσης των σχετικών επενδύσεων. </a:t>
            </a:r>
            <a:r>
              <a:rPr lang="el-GR" b="1" dirty="0">
                <a:solidFill>
                  <a:schemeClr val="accent3"/>
                </a:solidFill>
                <a:latin typeface="Arial" panose="020B0604020202020204" pitchFamily="34" charset="0"/>
                <a:cs typeface="Arial" panose="020B0604020202020204" pitchFamily="34" charset="0"/>
              </a:rPr>
              <a:t>(</a:t>
            </a:r>
            <a:r>
              <a:rPr lang="en-US" b="1" dirty="0">
                <a:solidFill>
                  <a:schemeClr val="accent3"/>
                </a:solidFill>
                <a:latin typeface="Arial" panose="020B0604020202020204" pitchFamily="34" charset="0"/>
                <a:cs typeface="Arial" panose="020B0604020202020204" pitchFamily="34" charset="0"/>
              </a:rPr>
              <a:t>slide </a:t>
            </a:r>
            <a:r>
              <a:rPr lang="el-GR" b="1" dirty="0">
                <a:solidFill>
                  <a:schemeClr val="accent3"/>
                </a:solidFill>
                <a:latin typeface="Arial" panose="020B0604020202020204" pitchFamily="34" charset="0"/>
                <a:cs typeface="Arial" panose="020B0604020202020204" pitchFamily="34" charset="0"/>
              </a:rPr>
              <a:t>21</a:t>
            </a:r>
            <a:r>
              <a:rPr lang="en-US" b="1" dirty="0">
                <a:solidFill>
                  <a:schemeClr val="accent3"/>
                </a:solidFill>
                <a:latin typeface="Arial" panose="020B0604020202020204" pitchFamily="34" charset="0"/>
                <a:cs typeface="Arial" panose="020B0604020202020204" pitchFamily="34" charset="0"/>
              </a:rPr>
              <a:t>)</a:t>
            </a:r>
          </a:p>
          <a:p>
            <a:r>
              <a:rPr lang="el-GR" dirty="0">
                <a:latin typeface="Arial" panose="020B0604020202020204" pitchFamily="34" charset="0"/>
                <a:cs typeface="Arial" panose="020B0604020202020204" pitchFamily="34" charset="0"/>
              </a:rPr>
              <a:t>Παράλληλα είναι χαρακτηριστικό ότι ειδικότερα για τον κίνδυνο </a:t>
            </a:r>
            <a:r>
              <a:rPr lang="el-GR" dirty="0" err="1">
                <a:latin typeface="Arial" panose="020B0604020202020204" pitchFamily="34" charset="0"/>
                <a:cs typeface="Arial" panose="020B0604020202020204" pitchFamily="34" charset="0"/>
              </a:rPr>
              <a:t>κυβερνοεπίθεσης</a:t>
            </a:r>
            <a:r>
              <a:rPr lang="el-GR" dirty="0">
                <a:latin typeface="Arial" panose="020B0604020202020204" pitchFamily="34" charset="0"/>
                <a:cs typeface="Arial" panose="020B0604020202020204" pitchFamily="34" charset="0"/>
              </a:rPr>
              <a:t> μόνο οι 2 στους 10 δηλώνουν ανησυχία</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a:t>
            </a:r>
            <a:r>
              <a:rPr lang="en-US" b="1" dirty="0">
                <a:solidFill>
                  <a:schemeClr val="accent3"/>
                </a:solidFill>
                <a:latin typeface="Arial" panose="020B0604020202020204" pitchFamily="34" charset="0"/>
                <a:cs typeface="Arial" panose="020B0604020202020204" pitchFamily="34" charset="0"/>
              </a:rPr>
              <a:t>(slide </a:t>
            </a:r>
            <a:r>
              <a:rPr lang="el-GR" b="1" dirty="0">
                <a:solidFill>
                  <a:schemeClr val="accent3"/>
                </a:solidFill>
                <a:latin typeface="Arial" panose="020B0604020202020204" pitchFamily="34" charset="0"/>
                <a:cs typeface="Arial" panose="020B0604020202020204" pitchFamily="34" charset="0"/>
              </a:rPr>
              <a:t>22</a:t>
            </a:r>
            <a:r>
              <a:rPr lang="en-US" b="1" dirty="0">
                <a:solidFill>
                  <a:schemeClr val="accent3"/>
                </a:solidFill>
                <a:latin typeface="Arial" panose="020B0604020202020204" pitchFamily="34" charset="0"/>
                <a:cs typeface="Arial" panose="020B0604020202020204" pitchFamily="34" charset="0"/>
              </a:rPr>
              <a:t>)</a:t>
            </a:r>
            <a:endParaRPr lang="el-GR" b="1" dirty="0">
              <a:solidFill>
                <a:schemeClr val="accent3"/>
              </a:solidFill>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667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1DD-96A4-415F-97BA-0AD63A764252}"/>
              </a:ext>
            </a:extLst>
          </p:cNvPr>
          <p:cNvSpPr>
            <a:spLocks noGrp="1"/>
          </p:cNvSpPr>
          <p:nvPr>
            <p:ph type="title"/>
          </p:nvPr>
        </p:nvSpPr>
        <p:spPr/>
        <p:txBody>
          <a:bodyPr/>
          <a:lstStyle/>
          <a:p>
            <a:r>
              <a:rPr lang="el-GR" dirty="0">
                <a:solidFill>
                  <a:schemeClr val="accent1"/>
                </a:solidFill>
              </a:rPr>
              <a:t>Επένδυση σε πρωτοβουλίες </a:t>
            </a:r>
            <a:r>
              <a:rPr lang="en-US" dirty="0">
                <a:solidFill>
                  <a:schemeClr val="accent1"/>
                </a:solidFill>
              </a:rPr>
              <a:t>ESG</a:t>
            </a:r>
          </a:p>
        </p:txBody>
      </p:sp>
      <p:sp>
        <p:nvSpPr>
          <p:cNvPr id="5" name="Text Placeholder 4">
            <a:extLst>
              <a:ext uri="{FF2B5EF4-FFF2-40B4-BE49-F238E27FC236}">
                <a16:creationId xmlns:a16="http://schemas.microsoft.com/office/drawing/2014/main" id="{173E8F38-7FB8-4B37-A6D0-45E401E5C4D3}"/>
              </a:ext>
            </a:extLst>
          </p:cNvPr>
          <p:cNvSpPr>
            <a:spLocks noGrp="1"/>
          </p:cNvSpPr>
          <p:nvPr>
            <p:ph type="body" sz="quarter" idx="12"/>
          </p:nvPr>
        </p:nvSpPr>
        <p:spPr>
          <a:xfrm>
            <a:off x="359999" y="851482"/>
            <a:ext cx="9612312" cy="604800"/>
          </a:xfrm>
        </p:spPr>
        <p:txBody>
          <a:bodyPr/>
          <a:lstStyle/>
          <a:p>
            <a:pPr>
              <a:spcBef>
                <a:spcPts val="0"/>
              </a:spcBef>
            </a:pPr>
            <a:r>
              <a:rPr lang="el-GR" sz="1400" dirty="0">
                <a:solidFill>
                  <a:schemeClr val="accent3"/>
                </a:solidFill>
              </a:rPr>
              <a:t>Πόσο πιθανό είναι να επενδύσετε σε πρωτοβουλίες ESG και βιώσιμης ανάπτυξης τους επόμενους 12 μήνες; (%)</a:t>
            </a:r>
          </a:p>
        </p:txBody>
      </p:sp>
      <p:graphicFrame>
        <p:nvGraphicFramePr>
          <p:cNvPr id="24" name="Table 23">
            <a:extLst>
              <a:ext uri="{FF2B5EF4-FFF2-40B4-BE49-F238E27FC236}">
                <a16:creationId xmlns:a16="http://schemas.microsoft.com/office/drawing/2014/main" id="{49C8C72E-9F70-4AA5-8343-DBC81F09E7F4}"/>
              </a:ext>
            </a:extLst>
          </p:cNvPr>
          <p:cNvGraphicFramePr>
            <a:graphicFrameLocks noGrp="1"/>
          </p:cNvGraphicFramePr>
          <p:nvPr>
            <p:custDataLst>
              <p:tags r:id="rId1"/>
            </p:custDataLst>
          </p:nvPr>
        </p:nvGraphicFramePr>
        <p:xfrm>
          <a:off x="254293" y="5618369"/>
          <a:ext cx="9612312" cy="556336"/>
        </p:xfrm>
        <a:graphic>
          <a:graphicData uri="http://schemas.openxmlformats.org/drawingml/2006/table">
            <a:tbl>
              <a:tblPr bandRow="1">
                <a:tableStyleId>{5C22544A-7EE6-4342-B048-85BDC9FD1C3A}</a:tableStyleId>
              </a:tblPr>
              <a:tblGrid>
                <a:gridCol w="3158755">
                  <a:extLst>
                    <a:ext uri="{9D8B030D-6E8A-4147-A177-3AD203B41FA5}">
                      <a16:colId xmlns:a16="http://schemas.microsoft.com/office/drawing/2014/main" val="4261545965"/>
                    </a:ext>
                  </a:extLst>
                </a:gridCol>
                <a:gridCol w="3488985">
                  <a:extLst>
                    <a:ext uri="{9D8B030D-6E8A-4147-A177-3AD203B41FA5}">
                      <a16:colId xmlns:a16="http://schemas.microsoft.com/office/drawing/2014/main" val="2262576354"/>
                    </a:ext>
                  </a:extLst>
                </a:gridCol>
                <a:gridCol w="2964572">
                  <a:extLst>
                    <a:ext uri="{9D8B030D-6E8A-4147-A177-3AD203B41FA5}">
                      <a16:colId xmlns:a16="http://schemas.microsoft.com/office/drawing/2014/main" val="600222206"/>
                    </a:ext>
                  </a:extLst>
                </a:gridCol>
              </a:tblGrid>
              <a:tr h="440631">
                <a:tc>
                  <a:txBody>
                    <a:bodyPr/>
                    <a:lstStyle/>
                    <a:p>
                      <a:pPr algn="ctr"/>
                      <a:r>
                        <a:rPr lang="el-GR" sz="1400" b="1" dirty="0">
                          <a:solidFill>
                            <a:schemeClr val="accent1"/>
                          </a:solidFill>
                          <a:latin typeface="Arial" panose="020B0604020202020204" pitchFamily="34" charset="0"/>
                        </a:rPr>
                        <a:t>Περιβάλλον και περιβαλλοντικοί κίνδυνοι</a:t>
                      </a:r>
                      <a:endParaRPr lang="en-US" sz="1400" b="1" dirty="0">
                        <a:solidFill>
                          <a:schemeClr val="accent1"/>
                        </a:solidFill>
                        <a:latin typeface="Arial" panose="020B0604020202020204" pitchFamily="34" charset="0"/>
                      </a:endParaRPr>
                    </a:p>
                  </a:txBody>
                  <a:tcPr marL="129616" marR="129616" marT="64808" marB="64808" anchor="ctr">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ctr"/>
                      <a:r>
                        <a:rPr lang="el-GR" sz="1400" b="1" dirty="0">
                          <a:solidFill>
                            <a:schemeClr val="accent1"/>
                          </a:solidFill>
                          <a:latin typeface="Arial" panose="020B0604020202020204" pitchFamily="34" charset="0"/>
                        </a:rPr>
                        <a:t>Κοινωνία</a:t>
                      </a:r>
                      <a:endParaRPr lang="en-US" sz="1400" b="1" dirty="0">
                        <a:solidFill>
                          <a:schemeClr val="accent1"/>
                        </a:solidFill>
                        <a:latin typeface="Arial" panose="020B0604020202020204" pitchFamily="34" charset="0"/>
                      </a:endParaRPr>
                    </a:p>
                  </a:txBody>
                  <a:tcPr marL="129616" marR="129616" marT="64808" marB="64808" anchor="ctr">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ctr"/>
                      <a:r>
                        <a:rPr lang="el-GR" sz="1400" b="1" dirty="0">
                          <a:solidFill>
                            <a:schemeClr val="accent1"/>
                          </a:solidFill>
                          <a:latin typeface="Arial" panose="020B0604020202020204" pitchFamily="34" charset="0"/>
                        </a:rPr>
                        <a:t>Εταιρική Διακυβέρνηση</a:t>
                      </a:r>
                    </a:p>
                  </a:txBody>
                  <a:tcPr marL="129616" marR="129616" marT="64808" marB="64808" anchor="ctr">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3168794115"/>
                  </a:ext>
                </a:extLst>
              </a:tr>
            </a:tbl>
          </a:graphicData>
        </a:graphic>
      </p:graphicFrame>
      <p:sp>
        <p:nvSpPr>
          <p:cNvPr id="8" name="Slide Number Placeholder 7">
            <a:extLst>
              <a:ext uri="{FF2B5EF4-FFF2-40B4-BE49-F238E27FC236}">
                <a16:creationId xmlns:a16="http://schemas.microsoft.com/office/drawing/2014/main" id="{03D95461-2029-45EF-80B3-AD91019AADB3}"/>
              </a:ext>
            </a:extLst>
          </p:cNvPr>
          <p:cNvSpPr>
            <a:spLocks noGrp="1"/>
          </p:cNvSpPr>
          <p:nvPr>
            <p:ph type="sldNum" sz="quarter" idx="10"/>
          </p:nvPr>
        </p:nvSpPr>
        <p:spPr/>
        <p:txBody>
          <a:bodyPr/>
          <a:lstStyle/>
          <a:p>
            <a:fld id="{4034BEE3-566C-4068-A777-C3A4762E861B}" type="slidenum">
              <a:rPr lang="en-GB" smtClean="0"/>
              <a:pPr/>
              <a:t>21</a:t>
            </a:fld>
            <a:endParaRPr lang="en-GB" dirty="0"/>
          </a:p>
        </p:txBody>
      </p:sp>
      <p:pic>
        <p:nvPicPr>
          <p:cNvPr id="3" name="Picture 2">
            <a:extLst>
              <a:ext uri="{FF2B5EF4-FFF2-40B4-BE49-F238E27FC236}">
                <a16:creationId xmlns:a16="http://schemas.microsoft.com/office/drawing/2014/main" id="{1FD4D611-82BC-4D8D-8A3B-4BE6AA731408}"/>
              </a:ext>
            </a:extLst>
          </p:cNvPr>
          <p:cNvPicPr>
            <a:picLocks noChangeAspect="1"/>
          </p:cNvPicPr>
          <p:nvPr/>
        </p:nvPicPr>
        <p:blipFill rotWithShape="1">
          <a:blip r:embed="rId4"/>
          <a:srcRect r="18654"/>
          <a:stretch/>
        </p:blipFill>
        <p:spPr>
          <a:xfrm>
            <a:off x="501936" y="1545236"/>
            <a:ext cx="9328437" cy="4133446"/>
          </a:xfrm>
          <a:prstGeom prst="rect">
            <a:avLst/>
          </a:prstGeom>
        </p:spPr>
      </p:pic>
      <p:pic>
        <p:nvPicPr>
          <p:cNvPr id="9" name="Picture 8">
            <a:extLst>
              <a:ext uri="{FF2B5EF4-FFF2-40B4-BE49-F238E27FC236}">
                <a16:creationId xmlns:a16="http://schemas.microsoft.com/office/drawing/2014/main" id="{B33333A2-17B0-46A1-A4D0-87E60EF60806}"/>
              </a:ext>
            </a:extLst>
          </p:cNvPr>
          <p:cNvPicPr>
            <a:picLocks noChangeAspect="1"/>
          </p:cNvPicPr>
          <p:nvPr/>
        </p:nvPicPr>
        <p:blipFill rotWithShape="1">
          <a:blip r:embed="rId5"/>
          <a:srcRect l="82650" t="46615" r="15347" b="9846"/>
          <a:stretch/>
        </p:blipFill>
        <p:spPr>
          <a:xfrm>
            <a:off x="9972311" y="2587055"/>
            <a:ext cx="119269" cy="1789044"/>
          </a:xfrm>
          <a:prstGeom prst="rect">
            <a:avLst/>
          </a:prstGeom>
        </p:spPr>
      </p:pic>
      <p:sp>
        <p:nvSpPr>
          <p:cNvPr id="10" name="TextBox 9">
            <a:extLst>
              <a:ext uri="{FF2B5EF4-FFF2-40B4-BE49-F238E27FC236}">
                <a16:creationId xmlns:a16="http://schemas.microsoft.com/office/drawing/2014/main" id="{494E63AE-F161-45EB-9D7C-85566FB1C195}"/>
              </a:ext>
            </a:extLst>
          </p:cNvPr>
          <p:cNvSpPr txBox="1"/>
          <p:nvPr/>
        </p:nvSpPr>
        <p:spPr>
          <a:xfrm>
            <a:off x="10075019" y="2666568"/>
            <a:ext cx="887842" cy="153888"/>
          </a:xfrm>
          <a:prstGeom prst="rect">
            <a:avLst/>
          </a:prstGeom>
          <a:noFill/>
        </p:spPr>
        <p:txBody>
          <a:bodyPr wrap="square" lIns="0" tIns="0" rIns="0" bIns="0" rtlCol="0">
            <a:spAutoFit/>
          </a:bodyPr>
          <a:lstStyle/>
          <a:p>
            <a:r>
              <a:rPr lang="el-GR" sz="1000" dirty="0"/>
              <a:t>Πολύ πιθανό</a:t>
            </a:r>
            <a:endParaRPr lang="el-GR" sz="1200" dirty="0"/>
          </a:p>
        </p:txBody>
      </p:sp>
      <p:sp>
        <p:nvSpPr>
          <p:cNvPr id="11" name="TextBox 10">
            <a:extLst>
              <a:ext uri="{FF2B5EF4-FFF2-40B4-BE49-F238E27FC236}">
                <a16:creationId xmlns:a16="http://schemas.microsoft.com/office/drawing/2014/main" id="{613A0483-E3F3-41B8-9646-20D77EB79500}"/>
              </a:ext>
            </a:extLst>
          </p:cNvPr>
          <p:cNvSpPr txBox="1"/>
          <p:nvPr/>
        </p:nvSpPr>
        <p:spPr>
          <a:xfrm>
            <a:off x="10078328" y="3429000"/>
            <a:ext cx="1311963" cy="153888"/>
          </a:xfrm>
          <a:prstGeom prst="rect">
            <a:avLst/>
          </a:prstGeom>
          <a:noFill/>
        </p:spPr>
        <p:txBody>
          <a:bodyPr wrap="square" lIns="0" tIns="0" rIns="0" bIns="0" rtlCol="0">
            <a:spAutoFit/>
          </a:bodyPr>
          <a:lstStyle/>
          <a:p>
            <a:r>
              <a:rPr lang="el-GR" sz="1000" dirty="0"/>
              <a:t>Αρκετά πιθανό</a:t>
            </a:r>
            <a:endParaRPr lang="el-GR" sz="1200" dirty="0"/>
          </a:p>
        </p:txBody>
      </p:sp>
      <p:sp>
        <p:nvSpPr>
          <p:cNvPr id="12" name="TextBox 11">
            <a:extLst>
              <a:ext uri="{FF2B5EF4-FFF2-40B4-BE49-F238E27FC236}">
                <a16:creationId xmlns:a16="http://schemas.microsoft.com/office/drawing/2014/main" id="{3A225A99-1382-47C1-B7E3-770EDC5A6AF5}"/>
              </a:ext>
            </a:extLst>
          </p:cNvPr>
          <p:cNvSpPr txBox="1"/>
          <p:nvPr/>
        </p:nvSpPr>
        <p:spPr>
          <a:xfrm>
            <a:off x="10068389" y="4242089"/>
            <a:ext cx="969962" cy="153888"/>
          </a:xfrm>
          <a:prstGeom prst="rect">
            <a:avLst/>
          </a:prstGeom>
          <a:noFill/>
        </p:spPr>
        <p:txBody>
          <a:bodyPr wrap="square" lIns="0" tIns="0" rIns="0" bIns="0" rtlCol="0">
            <a:spAutoFit/>
          </a:bodyPr>
          <a:lstStyle/>
          <a:p>
            <a:r>
              <a:rPr lang="el-GR" sz="1000" dirty="0"/>
              <a:t>Λίγο πιθανό</a:t>
            </a:r>
          </a:p>
        </p:txBody>
      </p:sp>
    </p:spTree>
    <p:extLst>
      <p:ext uri="{BB962C8B-B14F-4D97-AF65-F5344CB8AC3E}">
        <p14:creationId xmlns:p14="http://schemas.microsoft.com/office/powerpoint/2010/main" val="2350466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ltGray">
          <a:xfrm>
            <a:off x="10261185" y="2584280"/>
            <a:ext cx="396000" cy="1959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5CE4BB11-4281-42B7-AABA-FFC449247AE4}"/>
              </a:ext>
            </a:extLst>
          </p:cNvPr>
          <p:cNvSpPr txBox="1"/>
          <p:nvPr/>
        </p:nvSpPr>
        <p:spPr>
          <a:xfrm>
            <a:off x="5829271" y="2897543"/>
            <a:ext cx="1943127" cy="677108"/>
          </a:xfrm>
          <a:prstGeom prst="rect">
            <a:avLst/>
          </a:prstGeom>
          <a:noFill/>
        </p:spPr>
        <p:txBody>
          <a:bodyPr wrap="square" lIns="0" tIns="0" rIns="0" bIns="0" rtlCol="0">
            <a:spAutoFit/>
          </a:bodyPr>
          <a:lstStyle/>
          <a:p>
            <a:r>
              <a:rPr lang="el-GR" sz="1600" b="1" dirty="0">
                <a:solidFill>
                  <a:schemeClr val="accent1"/>
                </a:solidFill>
              </a:rPr>
              <a:t>78% </a:t>
            </a:r>
            <a:r>
              <a:rPr lang="el-GR" sz="1400" dirty="0">
                <a:solidFill>
                  <a:schemeClr val="tx1">
                    <a:lumMod val="50000"/>
                  </a:schemeClr>
                </a:solidFill>
              </a:rPr>
              <a:t>των επιχειρήσεων διαθέτουν στρατηγική </a:t>
            </a:r>
            <a:r>
              <a:rPr lang="el-GR" sz="1400" dirty="0" err="1">
                <a:solidFill>
                  <a:schemeClr val="tx1">
                    <a:lumMod val="50000"/>
                  </a:schemeClr>
                </a:solidFill>
              </a:rPr>
              <a:t>κυβερνοασφάλειας</a:t>
            </a:r>
            <a:endParaRPr lang="en-US" sz="1400" dirty="0">
              <a:solidFill>
                <a:schemeClr val="tx1">
                  <a:lumMod val="50000"/>
                </a:schemeClr>
              </a:solidFill>
            </a:endParaRPr>
          </a:p>
        </p:txBody>
      </p:sp>
      <p:cxnSp>
        <p:nvCxnSpPr>
          <p:cNvPr id="22" name="Straight Connector 21">
            <a:extLst>
              <a:ext uri="{FF2B5EF4-FFF2-40B4-BE49-F238E27FC236}">
                <a16:creationId xmlns:a16="http://schemas.microsoft.com/office/drawing/2014/main" id="{99ADCE57-7210-40E9-970F-882192D309FE}"/>
              </a:ext>
            </a:extLst>
          </p:cNvPr>
          <p:cNvCxnSpPr/>
          <p:nvPr/>
        </p:nvCxnSpPr>
        <p:spPr>
          <a:xfrm>
            <a:off x="5709530" y="2928603"/>
            <a:ext cx="0" cy="612000"/>
          </a:xfrm>
          <a:prstGeom prst="line">
            <a:avLst/>
          </a:prstGeom>
          <a:ln w="254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20" name="Title 3">
            <a:extLst>
              <a:ext uri="{FF2B5EF4-FFF2-40B4-BE49-F238E27FC236}">
                <a16:creationId xmlns:a16="http://schemas.microsoft.com/office/drawing/2014/main" id="{CCBF70F0-8881-44AA-8D44-953212888850}"/>
              </a:ext>
            </a:extLst>
          </p:cNvPr>
          <p:cNvSpPr>
            <a:spLocks noGrp="1"/>
          </p:cNvSpPr>
          <p:nvPr>
            <p:ph type="title"/>
          </p:nvPr>
        </p:nvSpPr>
        <p:spPr>
          <a:xfrm>
            <a:off x="359999" y="430717"/>
            <a:ext cx="11466875" cy="404119"/>
          </a:xfrm>
        </p:spPr>
        <p:txBody>
          <a:bodyPr/>
          <a:lstStyle/>
          <a:p>
            <a:r>
              <a:rPr lang="el-GR" dirty="0">
                <a:solidFill>
                  <a:schemeClr val="accent1"/>
                </a:solidFill>
              </a:rPr>
              <a:t>Πιθανότητα </a:t>
            </a:r>
            <a:r>
              <a:rPr lang="el-GR" dirty="0" err="1">
                <a:solidFill>
                  <a:schemeClr val="accent1"/>
                </a:solidFill>
              </a:rPr>
              <a:t>κυβερνοεπίθεσης</a:t>
            </a:r>
            <a:r>
              <a:rPr lang="el-GR" dirty="0">
                <a:solidFill>
                  <a:schemeClr val="accent1"/>
                </a:solidFill>
              </a:rPr>
              <a:t> τα επόμενα 2 χρόνια</a:t>
            </a:r>
          </a:p>
        </p:txBody>
      </p:sp>
      <p:sp>
        <p:nvSpPr>
          <p:cNvPr id="23" name="Content Placeholder 6">
            <a:extLst>
              <a:ext uri="{FF2B5EF4-FFF2-40B4-BE49-F238E27FC236}">
                <a16:creationId xmlns:a16="http://schemas.microsoft.com/office/drawing/2014/main" id="{CECFB8AF-2A5B-4187-82EC-8850EAE0354B}"/>
              </a:ext>
            </a:extLst>
          </p:cNvPr>
          <p:cNvSpPr>
            <a:spLocks noGrp="1"/>
          </p:cNvSpPr>
          <p:nvPr>
            <p:ph idx="1"/>
          </p:nvPr>
        </p:nvSpPr>
        <p:spPr>
          <a:xfrm>
            <a:off x="359999" y="838219"/>
            <a:ext cx="9777060" cy="404120"/>
          </a:xfrm>
        </p:spPr>
        <p:txBody>
          <a:bodyPr/>
          <a:lstStyle/>
          <a:p>
            <a:r>
              <a:rPr lang="el-GR" b="1" dirty="0">
                <a:solidFill>
                  <a:schemeClr val="accent3"/>
                </a:solidFill>
              </a:rPr>
              <a:t>Πόσο πιθανό πιστεύετε ότι είναι το ενδεχόμενο </a:t>
            </a:r>
            <a:r>
              <a:rPr lang="el-GR" b="1" dirty="0" err="1">
                <a:solidFill>
                  <a:schemeClr val="accent3"/>
                </a:solidFill>
              </a:rPr>
              <a:t>κυβερνοεπίθεσης</a:t>
            </a:r>
            <a:r>
              <a:rPr lang="el-GR" b="1" dirty="0">
                <a:solidFill>
                  <a:schemeClr val="accent3"/>
                </a:solidFill>
              </a:rPr>
              <a:t> στην επιχείρησή σας τα επόμενα 2 χρόνια; (%)</a:t>
            </a:r>
            <a:endParaRPr lang="en-US" b="1" dirty="0">
              <a:solidFill>
                <a:schemeClr val="accent3"/>
              </a:solidFill>
            </a:endParaRPr>
          </a:p>
        </p:txBody>
      </p:sp>
      <p:sp>
        <p:nvSpPr>
          <p:cNvPr id="5" name="Slide Number Placeholder 4">
            <a:extLst>
              <a:ext uri="{FF2B5EF4-FFF2-40B4-BE49-F238E27FC236}">
                <a16:creationId xmlns:a16="http://schemas.microsoft.com/office/drawing/2014/main" id="{BB35D728-1128-4011-BEA1-40E609560E53}"/>
              </a:ext>
            </a:extLst>
          </p:cNvPr>
          <p:cNvSpPr>
            <a:spLocks noGrp="1"/>
          </p:cNvSpPr>
          <p:nvPr>
            <p:ph type="sldNum" sz="quarter" idx="4"/>
          </p:nvPr>
        </p:nvSpPr>
        <p:spPr/>
        <p:txBody>
          <a:bodyPr/>
          <a:lstStyle/>
          <a:p>
            <a:fld id="{4034BEE3-566C-4068-A777-C3A4762E861B}" type="slidenum">
              <a:rPr lang="en-GB" smtClean="0"/>
              <a:pPr/>
              <a:t>22</a:t>
            </a:fld>
            <a:endParaRPr lang="en-GB" dirty="0"/>
          </a:p>
        </p:txBody>
      </p:sp>
      <p:graphicFrame>
        <p:nvGraphicFramePr>
          <p:cNvPr id="9" name="Content Placeholder 7">
            <a:extLst>
              <a:ext uri="{FF2B5EF4-FFF2-40B4-BE49-F238E27FC236}">
                <a16:creationId xmlns:a16="http://schemas.microsoft.com/office/drawing/2014/main" id="{25ED29D8-BB13-4005-B91E-4BECF45BFD59}"/>
              </a:ext>
            </a:extLst>
          </p:cNvPr>
          <p:cNvGraphicFramePr>
            <a:graphicFrameLocks/>
          </p:cNvGraphicFramePr>
          <p:nvPr>
            <p:custDataLst>
              <p:tags r:id="rId1"/>
            </p:custDataLst>
            <p:extLst>
              <p:ext uri="{D42A27DB-BD31-4B8C-83A1-F6EECF244321}">
                <p14:modId xmlns:p14="http://schemas.microsoft.com/office/powerpoint/2010/main" val="3796566485"/>
              </p:ext>
            </p:extLst>
          </p:nvPr>
        </p:nvGraphicFramePr>
        <p:xfrm>
          <a:off x="303212" y="1943101"/>
          <a:ext cx="5114486" cy="4134038"/>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5E66B907-AF75-419B-9BB7-E5402C8DC748}"/>
              </a:ext>
            </a:extLst>
          </p:cNvPr>
          <p:cNvPicPr>
            <a:picLocks noChangeAspect="1"/>
          </p:cNvPicPr>
          <p:nvPr/>
        </p:nvPicPr>
        <p:blipFill rotWithShape="1">
          <a:blip r:embed="rId5"/>
          <a:srcRect l="82650" t="46615" r="15347" b="9846"/>
          <a:stretch/>
        </p:blipFill>
        <p:spPr>
          <a:xfrm>
            <a:off x="4367866" y="2772146"/>
            <a:ext cx="119269" cy="1789044"/>
          </a:xfrm>
          <a:prstGeom prst="rect">
            <a:avLst/>
          </a:prstGeom>
        </p:spPr>
      </p:pic>
      <p:sp>
        <p:nvSpPr>
          <p:cNvPr id="11" name="TextBox 10">
            <a:extLst>
              <a:ext uri="{FF2B5EF4-FFF2-40B4-BE49-F238E27FC236}">
                <a16:creationId xmlns:a16="http://schemas.microsoft.com/office/drawing/2014/main" id="{DE64CABF-ABF2-4925-9430-05F196F2C892}"/>
              </a:ext>
            </a:extLst>
          </p:cNvPr>
          <p:cNvSpPr txBox="1"/>
          <p:nvPr/>
        </p:nvSpPr>
        <p:spPr>
          <a:xfrm>
            <a:off x="4470574" y="2851659"/>
            <a:ext cx="887842" cy="153888"/>
          </a:xfrm>
          <a:prstGeom prst="rect">
            <a:avLst/>
          </a:prstGeom>
          <a:noFill/>
        </p:spPr>
        <p:txBody>
          <a:bodyPr wrap="square" lIns="0" tIns="0" rIns="0" bIns="0" rtlCol="0">
            <a:spAutoFit/>
          </a:bodyPr>
          <a:lstStyle/>
          <a:p>
            <a:r>
              <a:rPr lang="el-GR" sz="1000" dirty="0"/>
              <a:t>Πολύ πιθανό</a:t>
            </a:r>
            <a:endParaRPr lang="el-GR" sz="1200" dirty="0"/>
          </a:p>
        </p:txBody>
      </p:sp>
      <p:sp>
        <p:nvSpPr>
          <p:cNvPr id="12" name="TextBox 11">
            <a:extLst>
              <a:ext uri="{FF2B5EF4-FFF2-40B4-BE49-F238E27FC236}">
                <a16:creationId xmlns:a16="http://schemas.microsoft.com/office/drawing/2014/main" id="{5F63CE3F-46E3-4EF4-912B-BBE3F4CD7066}"/>
              </a:ext>
            </a:extLst>
          </p:cNvPr>
          <p:cNvSpPr txBox="1"/>
          <p:nvPr/>
        </p:nvSpPr>
        <p:spPr>
          <a:xfrm>
            <a:off x="4473883" y="3614091"/>
            <a:ext cx="1311963" cy="153888"/>
          </a:xfrm>
          <a:prstGeom prst="rect">
            <a:avLst/>
          </a:prstGeom>
          <a:noFill/>
        </p:spPr>
        <p:txBody>
          <a:bodyPr wrap="square" lIns="0" tIns="0" rIns="0" bIns="0" rtlCol="0">
            <a:spAutoFit/>
          </a:bodyPr>
          <a:lstStyle/>
          <a:p>
            <a:r>
              <a:rPr lang="el-GR" sz="1000" dirty="0"/>
              <a:t>Αρκετά πιθανό</a:t>
            </a:r>
            <a:endParaRPr lang="el-GR" sz="1200" dirty="0"/>
          </a:p>
        </p:txBody>
      </p:sp>
      <p:sp>
        <p:nvSpPr>
          <p:cNvPr id="13" name="TextBox 12">
            <a:extLst>
              <a:ext uri="{FF2B5EF4-FFF2-40B4-BE49-F238E27FC236}">
                <a16:creationId xmlns:a16="http://schemas.microsoft.com/office/drawing/2014/main" id="{9D80FB44-D561-4FD5-AF65-F4816462670C}"/>
              </a:ext>
            </a:extLst>
          </p:cNvPr>
          <p:cNvSpPr txBox="1"/>
          <p:nvPr/>
        </p:nvSpPr>
        <p:spPr>
          <a:xfrm>
            <a:off x="4463944" y="4427180"/>
            <a:ext cx="969962" cy="153888"/>
          </a:xfrm>
          <a:prstGeom prst="rect">
            <a:avLst/>
          </a:prstGeom>
          <a:noFill/>
        </p:spPr>
        <p:txBody>
          <a:bodyPr wrap="square" lIns="0" tIns="0" rIns="0" bIns="0" rtlCol="0">
            <a:spAutoFit/>
          </a:bodyPr>
          <a:lstStyle/>
          <a:p>
            <a:r>
              <a:rPr lang="el-GR" sz="1000" dirty="0"/>
              <a:t>Λίγο πιθανό</a:t>
            </a:r>
          </a:p>
        </p:txBody>
      </p:sp>
    </p:spTree>
    <p:extLst>
      <p:ext uri="{BB962C8B-B14F-4D97-AF65-F5344CB8AC3E}">
        <p14:creationId xmlns:p14="http://schemas.microsoft.com/office/powerpoint/2010/main" val="110651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BD2C6A-EE2A-4478-BC68-2696D8268D17}"/>
              </a:ext>
            </a:extLst>
          </p:cNvPr>
          <p:cNvSpPr>
            <a:spLocks noGrp="1"/>
          </p:cNvSpPr>
          <p:nvPr>
            <p:ph type="sldNum" sz="quarter" idx="11"/>
          </p:nvPr>
        </p:nvSpPr>
        <p:spPr/>
        <p:txBody>
          <a:bodyPr/>
          <a:lstStyle/>
          <a:p>
            <a:fld id="{8917037F-13F4-43B6-99FF-D710FE0C4777}" type="slidenum">
              <a:rPr lang="en-GB" smtClean="0"/>
              <a:pPr/>
              <a:t>23</a:t>
            </a:fld>
            <a:endParaRPr lang="en-GB" dirty="0"/>
          </a:p>
        </p:txBody>
      </p:sp>
      <p:sp>
        <p:nvSpPr>
          <p:cNvPr id="2" name="Title 1">
            <a:extLst>
              <a:ext uri="{FF2B5EF4-FFF2-40B4-BE49-F238E27FC236}">
                <a16:creationId xmlns:a16="http://schemas.microsoft.com/office/drawing/2014/main" id="{ADC9718A-FE7C-4470-B183-09153BBAEAF2}"/>
              </a:ext>
            </a:extLst>
          </p:cNvPr>
          <p:cNvSpPr>
            <a:spLocks noGrp="1"/>
          </p:cNvSpPr>
          <p:nvPr>
            <p:ph type="title"/>
          </p:nvPr>
        </p:nvSpPr>
        <p:spPr>
          <a:noFill/>
        </p:spPr>
        <p:txBody>
          <a:bodyPr/>
          <a:lstStyle/>
          <a:p>
            <a:pPr algn="ctr"/>
            <a:r>
              <a:rPr lang="el-GR" dirty="0">
                <a:solidFill>
                  <a:schemeClr val="bg1"/>
                </a:solidFill>
              </a:rPr>
              <a:t>Εκτιμήσεις για πραγματοποίηση επενδύσεων</a:t>
            </a:r>
          </a:p>
        </p:txBody>
      </p:sp>
      <p:sp>
        <p:nvSpPr>
          <p:cNvPr id="3" name="Text Placeholder 2">
            <a:extLst>
              <a:ext uri="{FF2B5EF4-FFF2-40B4-BE49-F238E27FC236}">
                <a16:creationId xmlns:a16="http://schemas.microsoft.com/office/drawing/2014/main" id="{AE6B61F7-D663-485B-BB54-BEE1F574BB76}"/>
              </a:ext>
            </a:extLst>
          </p:cNvPr>
          <p:cNvSpPr>
            <a:spLocks noGrp="1"/>
          </p:cNvSpPr>
          <p:nvPr>
            <p:ph type="body" sz="quarter" idx="10"/>
          </p:nvPr>
        </p:nvSpPr>
        <p:spPr>
          <a:noFill/>
        </p:spPr>
        <p:txBody>
          <a:bodyPr/>
          <a:lstStyle/>
          <a:p>
            <a:r>
              <a:rPr lang="el-GR" dirty="0">
                <a:latin typeface="Arial" panose="020B0604020202020204" pitchFamily="34" charset="0"/>
                <a:cs typeface="Arial" panose="020B0604020202020204" pitchFamily="34" charset="0"/>
              </a:rPr>
              <a:t>Παρά τις προσδοκίες ανάπτυξης και το γεγονός ότι η πανδημία πλέον δεν φαίνεται να αποτελεί βασικό προβληματισμό των Ελλήνων επιχειρηματιών, εντούτοις οι νέοι περιορισμοί στο οικονομικό περιβάλλον που τον τελευταίο καιρό εντείνονται, έχουν ως αποτέλεσμα σήμερα η διάθεση για επενδύσεις να είναι μειωμένη.</a:t>
            </a:r>
          </a:p>
          <a:p>
            <a:r>
              <a:rPr lang="el-GR" dirty="0">
                <a:latin typeface="Arial" panose="020B0604020202020204" pitchFamily="34" charset="0"/>
                <a:cs typeface="Arial" panose="020B0604020202020204" pitchFamily="34" charset="0"/>
              </a:rPr>
              <a:t>Εντάσεως κεφαλαίου επενδύσεις, όπως σε γη, κτίρια και μηχανήματα, σχεδιάζονται από όλο και λιγότερες επιχειρήσεις.</a:t>
            </a:r>
          </a:p>
          <a:p>
            <a:r>
              <a:rPr lang="el-GR" dirty="0">
                <a:latin typeface="Arial" panose="020B0604020202020204" pitchFamily="34" charset="0"/>
                <a:cs typeface="Arial" panose="020B0604020202020204" pitchFamily="34" charset="0"/>
              </a:rPr>
              <a:t>Ο προσανατολισμός των επενδύσεων είναι κυρίως σε τεχνολογία και ψηφιακό μετασχηματισμό, οι 6 στις 10, τάση η οποία πηγάζει και από τις νέες επιχειρηματικές πρακτικές που δημιουργήθηκαν και λόγω της πανδημίας.</a:t>
            </a:r>
          </a:p>
          <a:p>
            <a:r>
              <a:rPr lang="en-US" dirty="0">
                <a:latin typeface="Arial" panose="020B0604020202020204" pitchFamily="34" charset="0"/>
                <a:cs typeface="Arial" panose="020B0604020202020204" pitchFamily="34" charset="0"/>
              </a:rPr>
              <a:t> </a:t>
            </a:r>
            <a:r>
              <a:rPr lang="en-US" b="1" dirty="0">
                <a:solidFill>
                  <a:schemeClr val="accent3"/>
                </a:solidFill>
                <a:latin typeface="Arial" panose="020B0604020202020204" pitchFamily="34" charset="0"/>
                <a:cs typeface="Arial" panose="020B0604020202020204" pitchFamily="34" charset="0"/>
              </a:rPr>
              <a:t>(slide 2</a:t>
            </a:r>
            <a:r>
              <a:rPr lang="el-GR" b="1" dirty="0">
                <a:solidFill>
                  <a:schemeClr val="accent3"/>
                </a:solidFill>
                <a:latin typeface="Arial" panose="020B0604020202020204" pitchFamily="34" charset="0"/>
                <a:cs typeface="Arial" panose="020B0604020202020204" pitchFamily="34" charset="0"/>
              </a:rPr>
              <a:t>4</a:t>
            </a:r>
            <a:r>
              <a:rPr lang="en-US" b="1" dirty="0">
                <a:solidFill>
                  <a:schemeClr val="accent3"/>
                </a:solidFill>
                <a:latin typeface="Arial" panose="020B0604020202020204" pitchFamily="34" charset="0"/>
                <a:cs typeface="Arial" panose="020B0604020202020204" pitchFamily="34" charset="0"/>
              </a:rPr>
              <a:t>)</a:t>
            </a:r>
            <a:endParaRPr lang="el-GR" b="1" dirty="0">
              <a:solidFill>
                <a:schemeClr val="accent3"/>
              </a:solidFill>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699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6">
            <a:extLst>
              <a:ext uri="{FF2B5EF4-FFF2-40B4-BE49-F238E27FC236}">
                <a16:creationId xmlns:a16="http://schemas.microsoft.com/office/drawing/2014/main" id="{3829574E-2C24-4087-B0BC-3EA14B4FCF89}"/>
              </a:ext>
            </a:extLst>
          </p:cNvPr>
          <p:cNvSpPr>
            <a:spLocks noGrp="1"/>
          </p:cNvSpPr>
          <p:nvPr>
            <p:ph idx="1"/>
          </p:nvPr>
        </p:nvSpPr>
        <p:spPr>
          <a:xfrm>
            <a:off x="359999" y="849077"/>
            <a:ext cx="10982452" cy="388454"/>
          </a:xfrm>
        </p:spPr>
        <p:txBody>
          <a:bodyPr/>
          <a:lstStyle/>
          <a:p>
            <a:r>
              <a:rPr lang="el-GR" b="1" dirty="0">
                <a:solidFill>
                  <a:schemeClr val="accent3"/>
                </a:solidFill>
              </a:rPr>
              <a:t>Σε τι βαθμό αναμένετε να μεταβληθούν οι επενδύσεις της επιχείρησής σας στους παρακάτω τομείς τους επόμενους 12 μήνες; (%)</a:t>
            </a:r>
            <a:endParaRPr lang="en-US" b="1" dirty="0">
              <a:solidFill>
                <a:schemeClr val="accent3"/>
              </a:solidFill>
            </a:endParaRPr>
          </a:p>
        </p:txBody>
      </p:sp>
      <p:sp>
        <p:nvSpPr>
          <p:cNvPr id="17" name="Rectangle 16"/>
          <p:cNvSpPr/>
          <p:nvPr/>
        </p:nvSpPr>
        <p:spPr bwMode="ltGray">
          <a:xfrm>
            <a:off x="10261185" y="2584280"/>
            <a:ext cx="396000" cy="1959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l-GR" sz="1600" b="0" dirty="0" err="1">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3011451E-235F-46F2-A3BF-225D5963C5AA}"/>
              </a:ext>
            </a:extLst>
          </p:cNvPr>
          <p:cNvGraphicFramePr>
            <a:graphicFrameLocks noGrp="1"/>
          </p:cNvGraphicFramePr>
          <p:nvPr>
            <p:custDataLst>
              <p:tags r:id="rId1"/>
            </p:custDataLst>
          </p:nvPr>
        </p:nvGraphicFramePr>
        <p:xfrm>
          <a:off x="254294" y="5378017"/>
          <a:ext cx="9651706" cy="769696"/>
        </p:xfrm>
        <a:graphic>
          <a:graphicData uri="http://schemas.openxmlformats.org/drawingml/2006/table">
            <a:tbl>
              <a:tblPr bandRow="1">
                <a:tableStyleId>{5C22544A-7EE6-4342-B048-85BDC9FD1C3A}</a:tableStyleId>
              </a:tblPr>
              <a:tblGrid>
                <a:gridCol w="2520813">
                  <a:extLst>
                    <a:ext uri="{9D8B030D-6E8A-4147-A177-3AD203B41FA5}">
                      <a16:colId xmlns:a16="http://schemas.microsoft.com/office/drawing/2014/main" val="4261545965"/>
                    </a:ext>
                  </a:extLst>
                </a:gridCol>
                <a:gridCol w="1922807">
                  <a:extLst>
                    <a:ext uri="{9D8B030D-6E8A-4147-A177-3AD203B41FA5}">
                      <a16:colId xmlns:a16="http://schemas.microsoft.com/office/drawing/2014/main" val="2262576354"/>
                    </a:ext>
                  </a:extLst>
                </a:gridCol>
                <a:gridCol w="2795158">
                  <a:extLst>
                    <a:ext uri="{9D8B030D-6E8A-4147-A177-3AD203B41FA5}">
                      <a16:colId xmlns:a16="http://schemas.microsoft.com/office/drawing/2014/main" val="600222206"/>
                    </a:ext>
                  </a:extLst>
                </a:gridCol>
                <a:gridCol w="2412928">
                  <a:extLst>
                    <a:ext uri="{9D8B030D-6E8A-4147-A177-3AD203B41FA5}">
                      <a16:colId xmlns:a16="http://schemas.microsoft.com/office/drawing/2014/main" val="2352954219"/>
                    </a:ext>
                  </a:extLst>
                </a:gridCol>
              </a:tblGrid>
              <a:tr h="370840">
                <a:tc>
                  <a:txBody>
                    <a:bodyPr/>
                    <a:lstStyle/>
                    <a:p>
                      <a:pPr algn="ctr"/>
                      <a:r>
                        <a:rPr lang="el-GR" sz="1400" b="1" dirty="0">
                          <a:solidFill>
                            <a:schemeClr val="accent1"/>
                          </a:solidFill>
                          <a:latin typeface="Arial" panose="020B0604020202020204" pitchFamily="34" charset="0"/>
                        </a:rPr>
                        <a:t>Κτίρια/ Γη</a:t>
                      </a:r>
                    </a:p>
                  </a:txBody>
                  <a:tcPr marL="129616" marR="129616" marT="64808" marB="64808">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ctr"/>
                      <a:r>
                        <a:rPr lang="el-GR" sz="1400" b="1" dirty="0">
                          <a:solidFill>
                            <a:schemeClr val="accent1"/>
                          </a:solidFill>
                          <a:latin typeface="Arial" panose="020B0604020202020204" pitchFamily="34" charset="0"/>
                        </a:rPr>
                        <a:t>Εγκαταστάσεις/ Μηχανολογικό εξοπλισμό</a:t>
                      </a:r>
                    </a:p>
                  </a:txBody>
                  <a:tcPr marL="129616" marR="129616" marT="64808" marB="64808">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ctr"/>
                      <a:r>
                        <a:rPr lang="el-GR" sz="1400" b="1" dirty="0">
                          <a:solidFill>
                            <a:schemeClr val="accent1"/>
                          </a:solidFill>
                          <a:latin typeface="Arial" panose="020B0604020202020204" pitchFamily="34" charset="0"/>
                        </a:rPr>
                        <a:t>Έρευνα και ανάπτυξη (R&amp;D)</a:t>
                      </a:r>
                    </a:p>
                  </a:txBody>
                  <a:tcPr marL="129616" marR="129616" marT="64808" marB="64808">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ctr"/>
                      <a:r>
                        <a:rPr lang="el-GR" sz="1400" b="1" dirty="0">
                          <a:solidFill>
                            <a:schemeClr val="accent1"/>
                          </a:solidFill>
                          <a:latin typeface="Arial" panose="020B0604020202020204" pitchFamily="34" charset="0"/>
                        </a:rPr>
                        <a:t> Τεχνολογία/ Ψηφιακό μετασχηματισμό</a:t>
                      </a:r>
                    </a:p>
                  </a:txBody>
                  <a:tcPr marL="129616" marR="129616" marT="64808" marB="64808">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3168794115"/>
                  </a:ext>
                </a:extLst>
              </a:tr>
            </a:tbl>
          </a:graphicData>
        </a:graphic>
      </p:graphicFrame>
      <p:sp>
        <p:nvSpPr>
          <p:cNvPr id="4" name="Title 3">
            <a:extLst>
              <a:ext uri="{FF2B5EF4-FFF2-40B4-BE49-F238E27FC236}">
                <a16:creationId xmlns:a16="http://schemas.microsoft.com/office/drawing/2014/main" id="{C9419CBC-5751-40F3-A405-B676154FE1D3}"/>
              </a:ext>
            </a:extLst>
          </p:cNvPr>
          <p:cNvSpPr>
            <a:spLocks noGrp="1"/>
          </p:cNvSpPr>
          <p:nvPr>
            <p:ph type="title"/>
          </p:nvPr>
        </p:nvSpPr>
        <p:spPr>
          <a:xfrm>
            <a:off x="359999" y="430717"/>
            <a:ext cx="11466875" cy="388454"/>
          </a:xfrm>
        </p:spPr>
        <p:txBody>
          <a:bodyPr/>
          <a:lstStyle/>
          <a:p>
            <a:r>
              <a:rPr lang="el-GR" dirty="0">
                <a:solidFill>
                  <a:schemeClr val="accent1"/>
                </a:solidFill>
              </a:rPr>
              <a:t>Εκτιμήσεις για πραγματοποίηση επενδύσεων</a:t>
            </a:r>
          </a:p>
        </p:txBody>
      </p:sp>
      <p:sp>
        <p:nvSpPr>
          <p:cNvPr id="6" name="Slide Number Placeholder 5">
            <a:extLst>
              <a:ext uri="{FF2B5EF4-FFF2-40B4-BE49-F238E27FC236}">
                <a16:creationId xmlns:a16="http://schemas.microsoft.com/office/drawing/2014/main" id="{B2A3B5DD-561C-44E5-8D15-DB05809647EC}"/>
              </a:ext>
            </a:extLst>
          </p:cNvPr>
          <p:cNvSpPr>
            <a:spLocks noGrp="1"/>
          </p:cNvSpPr>
          <p:nvPr>
            <p:ph type="sldNum" sz="quarter" idx="4"/>
          </p:nvPr>
        </p:nvSpPr>
        <p:spPr/>
        <p:txBody>
          <a:bodyPr/>
          <a:lstStyle/>
          <a:p>
            <a:fld id="{4034BEE3-566C-4068-A777-C3A4762E861B}" type="slidenum">
              <a:rPr lang="en-GB" smtClean="0"/>
              <a:pPr/>
              <a:t>24</a:t>
            </a:fld>
            <a:endParaRPr lang="en-GB" dirty="0"/>
          </a:p>
        </p:txBody>
      </p:sp>
      <p:pic>
        <p:nvPicPr>
          <p:cNvPr id="3" name="Picture 2">
            <a:extLst>
              <a:ext uri="{FF2B5EF4-FFF2-40B4-BE49-F238E27FC236}">
                <a16:creationId xmlns:a16="http://schemas.microsoft.com/office/drawing/2014/main" id="{DF48081B-85C8-4FB9-9271-AB44FB6800E9}"/>
              </a:ext>
            </a:extLst>
          </p:cNvPr>
          <p:cNvPicPr>
            <a:picLocks noChangeAspect="1"/>
          </p:cNvPicPr>
          <p:nvPr/>
        </p:nvPicPr>
        <p:blipFill rotWithShape="1">
          <a:blip r:embed="rId4"/>
          <a:srcRect r="19065"/>
          <a:stretch/>
        </p:blipFill>
        <p:spPr>
          <a:xfrm>
            <a:off x="362215" y="1179381"/>
            <a:ext cx="9281318" cy="4499238"/>
          </a:xfrm>
          <a:prstGeom prst="rect">
            <a:avLst/>
          </a:prstGeom>
        </p:spPr>
      </p:pic>
      <p:pic>
        <p:nvPicPr>
          <p:cNvPr id="11" name="Picture 10">
            <a:extLst>
              <a:ext uri="{FF2B5EF4-FFF2-40B4-BE49-F238E27FC236}">
                <a16:creationId xmlns:a16="http://schemas.microsoft.com/office/drawing/2014/main" id="{CD1D0CFD-A180-4131-9E71-50B8650F1A46}"/>
              </a:ext>
            </a:extLst>
          </p:cNvPr>
          <p:cNvPicPr>
            <a:picLocks noChangeAspect="1"/>
          </p:cNvPicPr>
          <p:nvPr/>
        </p:nvPicPr>
        <p:blipFill rotWithShape="1">
          <a:blip r:embed="rId5"/>
          <a:srcRect l="82650" t="46615" r="15347" b="9846"/>
          <a:stretch/>
        </p:blipFill>
        <p:spPr>
          <a:xfrm>
            <a:off x="10158477" y="2350879"/>
            <a:ext cx="119269" cy="1789044"/>
          </a:xfrm>
          <a:prstGeom prst="rect">
            <a:avLst/>
          </a:prstGeom>
        </p:spPr>
      </p:pic>
      <p:sp>
        <p:nvSpPr>
          <p:cNvPr id="12" name="TextBox 9">
            <a:extLst>
              <a:ext uri="{FF2B5EF4-FFF2-40B4-BE49-F238E27FC236}">
                <a16:creationId xmlns:a16="http://schemas.microsoft.com/office/drawing/2014/main" id="{9105C8B6-9F18-4718-A9BD-BEC8EAF79AF1}"/>
              </a:ext>
            </a:extLst>
          </p:cNvPr>
          <p:cNvSpPr txBox="1"/>
          <p:nvPr/>
        </p:nvSpPr>
        <p:spPr>
          <a:xfrm>
            <a:off x="10261185" y="2430392"/>
            <a:ext cx="887842"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000" dirty="0"/>
              <a:t>Θα αυξηθούν</a:t>
            </a:r>
            <a:endParaRPr lang="el-GR" sz="1200" dirty="0"/>
          </a:p>
        </p:txBody>
      </p:sp>
      <p:sp>
        <p:nvSpPr>
          <p:cNvPr id="13" name="TextBox 10">
            <a:extLst>
              <a:ext uri="{FF2B5EF4-FFF2-40B4-BE49-F238E27FC236}">
                <a16:creationId xmlns:a16="http://schemas.microsoft.com/office/drawing/2014/main" id="{721A51D7-88A1-45F2-A6EA-540375A68B6E}"/>
              </a:ext>
            </a:extLst>
          </p:cNvPr>
          <p:cNvSpPr txBox="1"/>
          <p:nvPr/>
        </p:nvSpPr>
        <p:spPr>
          <a:xfrm>
            <a:off x="10264494" y="3192824"/>
            <a:ext cx="1311963" cy="3077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000" dirty="0"/>
              <a:t>Θα παραμείνουν στα ίδια επίπεδα</a:t>
            </a:r>
            <a:endParaRPr lang="el-GR" sz="1200" dirty="0"/>
          </a:p>
        </p:txBody>
      </p:sp>
      <p:sp>
        <p:nvSpPr>
          <p:cNvPr id="14" name="TextBox 11">
            <a:extLst>
              <a:ext uri="{FF2B5EF4-FFF2-40B4-BE49-F238E27FC236}">
                <a16:creationId xmlns:a16="http://schemas.microsoft.com/office/drawing/2014/main" id="{15780F59-F0B0-4E4D-A4FB-3F9FD6D484AC}"/>
              </a:ext>
            </a:extLst>
          </p:cNvPr>
          <p:cNvSpPr txBox="1"/>
          <p:nvPr/>
        </p:nvSpPr>
        <p:spPr>
          <a:xfrm>
            <a:off x="10254555" y="4005913"/>
            <a:ext cx="969962"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000" dirty="0"/>
              <a:t>Θα μειωθούν</a:t>
            </a:r>
          </a:p>
        </p:txBody>
      </p:sp>
    </p:spTree>
    <p:extLst>
      <p:ext uri="{BB962C8B-B14F-4D97-AF65-F5344CB8AC3E}">
        <p14:creationId xmlns:p14="http://schemas.microsoft.com/office/powerpoint/2010/main" val="640508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BD2C6A-EE2A-4478-BC68-2696D8268D17}"/>
              </a:ext>
            </a:extLst>
          </p:cNvPr>
          <p:cNvSpPr>
            <a:spLocks noGrp="1"/>
          </p:cNvSpPr>
          <p:nvPr>
            <p:ph type="sldNum" sz="quarter" idx="11"/>
          </p:nvPr>
        </p:nvSpPr>
        <p:spPr/>
        <p:txBody>
          <a:bodyPr/>
          <a:lstStyle/>
          <a:p>
            <a:fld id="{8917037F-13F4-43B6-99FF-D710FE0C4777}" type="slidenum">
              <a:rPr lang="en-GB" smtClean="0"/>
              <a:pPr/>
              <a:t>25</a:t>
            </a:fld>
            <a:endParaRPr lang="en-GB" dirty="0"/>
          </a:p>
        </p:txBody>
      </p:sp>
      <p:sp>
        <p:nvSpPr>
          <p:cNvPr id="2" name="Title 1">
            <a:extLst>
              <a:ext uri="{FF2B5EF4-FFF2-40B4-BE49-F238E27FC236}">
                <a16:creationId xmlns:a16="http://schemas.microsoft.com/office/drawing/2014/main" id="{ADC9718A-FE7C-4470-B183-09153BBAEAF2}"/>
              </a:ext>
            </a:extLst>
          </p:cNvPr>
          <p:cNvSpPr>
            <a:spLocks noGrp="1"/>
          </p:cNvSpPr>
          <p:nvPr>
            <p:ph type="title"/>
          </p:nvPr>
        </p:nvSpPr>
        <p:spPr>
          <a:noFill/>
        </p:spPr>
        <p:txBody>
          <a:bodyPr/>
          <a:lstStyle/>
          <a:p>
            <a:pPr algn="ctr"/>
            <a:r>
              <a:rPr lang="el-GR" dirty="0">
                <a:solidFill>
                  <a:schemeClr val="bg1"/>
                </a:solidFill>
              </a:rPr>
              <a:t>Ταμείο Ανάκαμψης και Ανθεκτικότητας</a:t>
            </a:r>
          </a:p>
        </p:txBody>
      </p:sp>
      <p:sp>
        <p:nvSpPr>
          <p:cNvPr id="3" name="Text Placeholder 2">
            <a:extLst>
              <a:ext uri="{FF2B5EF4-FFF2-40B4-BE49-F238E27FC236}">
                <a16:creationId xmlns:a16="http://schemas.microsoft.com/office/drawing/2014/main" id="{AE6B61F7-D663-485B-BB54-BEE1F574BB76}"/>
              </a:ext>
            </a:extLst>
          </p:cNvPr>
          <p:cNvSpPr>
            <a:spLocks noGrp="1"/>
          </p:cNvSpPr>
          <p:nvPr>
            <p:ph type="body" sz="quarter" idx="10"/>
          </p:nvPr>
        </p:nvSpPr>
        <p:spPr>
          <a:noFill/>
        </p:spPr>
        <p:txBody>
          <a:bodyPr/>
          <a:lstStyle/>
          <a:p>
            <a:r>
              <a:rPr lang="el-GR" dirty="0">
                <a:latin typeface="Arial" panose="020B0604020202020204" pitchFamily="34" charset="0"/>
                <a:cs typeface="Arial" panose="020B0604020202020204" pitchFamily="34" charset="0"/>
              </a:rPr>
              <a:t>Τα κεφάλαια του Ταμείου Ανάκαμψης και Ανθεκτικότητας μπορούνε να ενισχύσουν τη τάση για κεφαλαιουχικές επενδύσεις, κάτι που φαίνεται οι Έλληνες επιχειρηματίες να αναγνωρίζουν, μιας και οι 6 στους 10 θεωρούν ότι θα είναι σημαντική η συμβολή του Ταμείου στην οικονομία. </a:t>
            </a:r>
            <a:r>
              <a:rPr lang="el-GR" b="1" dirty="0">
                <a:solidFill>
                  <a:schemeClr val="accent3"/>
                </a:solidFill>
                <a:latin typeface="Arial" panose="020B0604020202020204" pitchFamily="34" charset="0"/>
                <a:cs typeface="Arial" panose="020B0604020202020204" pitchFamily="34" charset="0"/>
              </a:rPr>
              <a:t>(</a:t>
            </a:r>
            <a:r>
              <a:rPr lang="en-US" b="1" dirty="0">
                <a:solidFill>
                  <a:schemeClr val="accent3"/>
                </a:solidFill>
                <a:latin typeface="Arial" panose="020B0604020202020204" pitchFamily="34" charset="0"/>
                <a:cs typeface="Arial" panose="020B0604020202020204" pitchFamily="34" charset="0"/>
              </a:rPr>
              <a:t>slide 2</a:t>
            </a:r>
            <a:r>
              <a:rPr lang="el-GR" b="1" dirty="0">
                <a:solidFill>
                  <a:schemeClr val="accent3"/>
                </a:solidFill>
                <a:latin typeface="Arial" panose="020B0604020202020204" pitchFamily="34" charset="0"/>
                <a:cs typeface="Arial" panose="020B0604020202020204" pitchFamily="34" charset="0"/>
              </a:rPr>
              <a:t>6</a:t>
            </a:r>
            <a:r>
              <a:rPr lang="en-US" b="1" dirty="0">
                <a:solidFill>
                  <a:schemeClr val="accent3"/>
                </a:solidFill>
                <a:latin typeface="Arial" panose="020B0604020202020204" pitchFamily="34" charset="0"/>
                <a:cs typeface="Arial" panose="020B0604020202020204" pitchFamily="34" charset="0"/>
              </a:rPr>
              <a:t>)</a:t>
            </a:r>
          </a:p>
          <a:p>
            <a:r>
              <a:rPr lang="el-GR" dirty="0">
                <a:latin typeface="Arial" panose="020B0604020202020204" pitchFamily="34" charset="0"/>
                <a:cs typeface="Arial" panose="020B0604020202020204" pitchFamily="34" charset="0"/>
              </a:rPr>
              <a:t>Εντούτοις προκαλεί προβληματισμό ότι μόνο οι 3 στους 10 αναμένουν ότι το Ταμείο Ανάκαμψης θα έχει συμβολή στη δική τους επιχείρηση. Παρά το ότι έχουν ξεκινήσει οι δράσεις χρηματοδότησης μέσω του ταμείου, ενώ και τα επιτόκια δανεισμού έχουν αυξηθεί σημαντικά, λιγότεροι επιχειρηματίες δηλώνουν ότι θα χρησιμοποιήσουν το Ταμείο, ενώ και από αυτούς που θα το χρησιμοποιήσουνε, μόνο οι 4 στους 10 είναι είτε σε στάδιο προετοιμασίας του σχετικού πλάνου είτε σε στάδιο υποβολής. </a:t>
            </a:r>
            <a:r>
              <a:rPr lang="en-US" b="1" dirty="0">
                <a:solidFill>
                  <a:schemeClr val="accent3"/>
                </a:solidFill>
                <a:latin typeface="Arial" panose="020B0604020202020204" pitchFamily="34" charset="0"/>
                <a:cs typeface="Arial" panose="020B0604020202020204" pitchFamily="34" charset="0"/>
              </a:rPr>
              <a:t>(slide 2</a:t>
            </a:r>
            <a:r>
              <a:rPr lang="el-GR" b="1" dirty="0">
                <a:solidFill>
                  <a:schemeClr val="accent3"/>
                </a:solidFill>
                <a:latin typeface="Arial" panose="020B0604020202020204" pitchFamily="34" charset="0"/>
                <a:cs typeface="Arial" panose="020B0604020202020204" pitchFamily="34" charset="0"/>
              </a:rPr>
              <a:t>7</a:t>
            </a:r>
            <a:r>
              <a:rPr lang="en-US" b="1" dirty="0">
                <a:solidFill>
                  <a:schemeClr val="accent3"/>
                </a:solidFill>
                <a:latin typeface="Arial" panose="020B0604020202020204" pitchFamily="34" charset="0"/>
                <a:cs typeface="Arial" panose="020B0604020202020204" pitchFamily="34" charset="0"/>
              </a:rPr>
              <a:t>)</a:t>
            </a:r>
          </a:p>
          <a:p>
            <a:r>
              <a:rPr lang="el-GR" dirty="0">
                <a:latin typeface="Arial" panose="020B0604020202020204" pitchFamily="34" charset="0"/>
                <a:cs typeface="Arial" panose="020B0604020202020204" pitchFamily="34" charset="0"/>
              </a:rPr>
              <a:t>Από όσους θεωρούν ότι θα εκμεταλλευτούν το Ταμείο Ανάκαμψης, τα ψηφιακά έργα φαίνεται να είναι αυτά που θα επικεντρωθούν οι περισσότερες επιχειρήσεις (5 στις 10) ενώ στους υπόλοιπους πυλώνες κατευθύνονται οι 3 στους 10. </a:t>
            </a:r>
            <a:r>
              <a:rPr lang="en-US" b="1" dirty="0">
                <a:solidFill>
                  <a:schemeClr val="accent3"/>
                </a:solidFill>
                <a:latin typeface="Arial" panose="020B0604020202020204" pitchFamily="34" charset="0"/>
                <a:cs typeface="Arial" panose="020B0604020202020204" pitchFamily="34" charset="0"/>
              </a:rPr>
              <a:t>(slide 2</a:t>
            </a:r>
            <a:r>
              <a:rPr lang="el-GR" b="1" dirty="0">
                <a:solidFill>
                  <a:schemeClr val="accent3"/>
                </a:solidFill>
                <a:latin typeface="Arial" panose="020B0604020202020204" pitchFamily="34" charset="0"/>
                <a:cs typeface="Arial" panose="020B0604020202020204" pitchFamily="34" charset="0"/>
              </a:rPr>
              <a:t>8</a:t>
            </a:r>
            <a:r>
              <a:rPr lang="en-US" b="1" dirty="0">
                <a:solidFill>
                  <a:schemeClr val="accent3"/>
                </a:solidFill>
                <a:latin typeface="Arial" panose="020B0604020202020204" pitchFamily="34" charset="0"/>
                <a:cs typeface="Arial" panose="020B0604020202020204" pitchFamily="34" charset="0"/>
              </a:rPr>
              <a:t>)</a:t>
            </a:r>
            <a:endParaRPr lang="el-GR" b="1" dirty="0">
              <a:solidFill>
                <a:schemeClr val="accent3"/>
              </a:solidFill>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832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6">
            <a:extLst>
              <a:ext uri="{FF2B5EF4-FFF2-40B4-BE49-F238E27FC236}">
                <a16:creationId xmlns:a16="http://schemas.microsoft.com/office/drawing/2014/main" id="{3829574E-2C24-4087-B0BC-3EA14B4FCF89}"/>
              </a:ext>
            </a:extLst>
          </p:cNvPr>
          <p:cNvSpPr>
            <a:spLocks noGrp="1"/>
          </p:cNvSpPr>
          <p:nvPr>
            <p:ph idx="1"/>
          </p:nvPr>
        </p:nvSpPr>
        <p:spPr>
          <a:xfrm>
            <a:off x="359999" y="945520"/>
            <a:ext cx="9777060" cy="440631"/>
          </a:xfrm>
        </p:spPr>
        <p:txBody>
          <a:bodyPr/>
          <a:lstStyle/>
          <a:p>
            <a:r>
              <a:rPr lang="el-GR" b="1" dirty="0">
                <a:solidFill>
                  <a:schemeClr val="accent3"/>
                </a:solidFill>
              </a:rPr>
              <a:t>Πόσο σημαντική θεωρείτε ότι θα είναι η επίδραση του Ταμείου Ανάκαμψης και Ανθεκτικότητας;</a:t>
            </a:r>
            <a:r>
              <a:rPr lang="en-US" b="1" dirty="0">
                <a:solidFill>
                  <a:schemeClr val="accent3"/>
                </a:solidFill>
              </a:rPr>
              <a:t> (%)</a:t>
            </a:r>
          </a:p>
        </p:txBody>
      </p:sp>
      <p:sp>
        <p:nvSpPr>
          <p:cNvPr id="17" name="Rectangle 16"/>
          <p:cNvSpPr/>
          <p:nvPr/>
        </p:nvSpPr>
        <p:spPr bwMode="ltGray">
          <a:xfrm>
            <a:off x="10261185" y="2584280"/>
            <a:ext cx="396000" cy="1959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l-GR" sz="1600" b="0" dirty="0" err="1">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EF2759D1-496D-4167-A8F4-E86BC50012A6}"/>
              </a:ext>
            </a:extLst>
          </p:cNvPr>
          <p:cNvSpPr>
            <a:spLocks noGrp="1"/>
          </p:cNvSpPr>
          <p:nvPr>
            <p:ph type="sldNum" sz="quarter" idx="4"/>
          </p:nvPr>
        </p:nvSpPr>
        <p:spPr/>
        <p:txBody>
          <a:bodyPr/>
          <a:lstStyle/>
          <a:p>
            <a:fld id="{4034BEE3-566C-4068-A777-C3A4762E861B}" type="slidenum">
              <a:rPr lang="en-GB" smtClean="0"/>
              <a:pPr/>
              <a:t>26</a:t>
            </a:fld>
            <a:endParaRPr lang="en-GB" dirty="0"/>
          </a:p>
        </p:txBody>
      </p:sp>
      <p:sp>
        <p:nvSpPr>
          <p:cNvPr id="3" name="Title 2">
            <a:extLst>
              <a:ext uri="{FF2B5EF4-FFF2-40B4-BE49-F238E27FC236}">
                <a16:creationId xmlns:a16="http://schemas.microsoft.com/office/drawing/2014/main" id="{1FCA82D7-25BB-4395-8F52-14B9CE0B5197}"/>
              </a:ext>
            </a:extLst>
          </p:cNvPr>
          <p:cNvSpPr>
            <a:spLocks noGrp="1"/>
          </p:cNvSpPr>
          <p:nvPr>
            <p:ph type="title"/>
          </p:nvPr>
        </p:nvSpPr>
        <p:spPr/>
        <p:txBody>
          <a:bodyPr/>
          <a:lstStyle/>
          <a:p>
            <a:r>
              <a:rPr lang="el-GR" dirty="0">
                <a:solidFill>
                  <a:schemeClr val="accent1"/>
                </a:solidFill>
              </a:rPr>
              <a:t>Εκτίμηση επίδρασης Ταμείου Ανάκαμψης και Ανθεκτικότητας (ΤΑΑ)</a:t>
            </a:r>
          </a:p>
        </p:txBody>
      </p:sp>
      <p:graphicFrame>
        <p:nvGraphicFramePr>
          <p:cNvPr id="12" name="Table 11">
            <a:extLst>
              <a:ext uri="{FF2B5EF4-FFF2-40B4-BE49-F238E27FC236}">
                <a16:creationId xmlns:a16="http://schemas.microsoft.com/office/drawing/2014/main" id="{FDBE6043-2066-4EA3-B077-76A0ED1482A2}"/>
              </a:ext>
            </a:extLst>
          </p:cNvPr>
          <p:cNvGraphicFramePr>
            <a:graphicFrameLocks noGrp="1"/>
          </p:cNvGraphicFramePr>
          <p:nvPr>
            <p:custDataLst>
              <p:tags r:id="rId1"/>
            </p:custDataLst>
          </p:nvPr>
        </p:nvGraphicFramePr>
        <p:xfrm>
          <a:off x="470831" y="5464795"/>
          <a:ext cx="8047004" cy="440631"/>
        </p:xfrm>
        <a:graphic>
          <a:graphicData uri="http://schemas.openxmlformats.org/drawingml/2006/table">
            <a:tbl>
              <a:tblPr bandRow="1">
                <a:tableStyleId>{5C22544A-7EE6-4342-B048-85BDC9FD1C3A}</a:tableStyleId>
              </a:tblPr>
              <a:tblGrid>
                <a:gridCol w="2739048">
                  <a:extLst>
                    <a:ext uri="{9D8B030D-6E8A-4147-A177-3AD203B41FA5}">
                      <a16:colId xmlns:a16="http://schemas.microsoft.com/office/drawing/2014/main" val="4261545965"/>
                    </a:ext>
                  </a:extLst>
                </a:gridCol>
                <a:gridCol w="5307956">
                  <a:extLst>
                    <a:ext uri="{9D8B030D-6E8A-4147-A177-3AD203B41FA5}">
                      <a16:colId xmlns:a16="http://schemas.microsoft.com/office/drawing/2014/main" val="2262576354"/>
                    </a:ext>
                  </a:extLst>
                </a:gridCol>
              </a:tblGrid>
              <a:tr h="440631">
                <a:tc>
                  <a:txBody>
                    <a:bodyPr/>
                    <a:lstStyle/>
                    <a:p>
                      <a:pPr algn="ctr"/>
                      <a:r>
                        <a:rPr lang="el-GR" sz="1400" b="1" dirty="0">
                          <a:solidFill>
                            <a:schemeClr val="accent1"/>
                          </a:solidFill>
                          <a:latin typeface="Arial" panose="020B0604020202020204" pitchFamily="34" charset="0"/>
                        </a:rPr>
                        <a:t>Για την επιχείρησή μου</a:t>
                      </a:r>
                      <a:endParaRPr lang="en-US" sz="1400" b="1" dirty="0">
                        <a:solidFill>
                          <a:schemeClr val="accent1"/>
                        </a:solidFill>
                        <a:latin typeface="Arial" panose="020B0604020202020204" pitchFamily="34" charset="0"/>
                      </a:endParaRPr>
                    </a:p>
                  </a:txBody>
                  <a:tcPr marL="129616" marR="129616" marT="64808" marB="64808" anchor="ctr">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ctr"/>
                      <a:r>
                        <a:rPr lang="el-GR" sz="1400" b="1" dirty="0">
                          <a:solidFill>
                            <a:schemeClr val="accent1"/>
                          </a:solidFill>
                          <a:latin typeface="Arial" panose="020B0604020202020204" pitchFamily="34" charset="0"/>
                        </a:rPr>
                        <a:t>Για την Ελληνική Οικονομία</a:t>
                      </a:r>
                      <a:endParaRPr lang="en-US" sz="1400" b="1" dirty="0">
                        <a:solidFill>
                          <a:schemeClr val="accent1"/>
                        </a:solidFill>
                        <a:latin typeface="Arial" panose="020B0604020202020204" pitchFamily="34" charset="0"/>
                      </a:endParaRPr>
                    </a:p>
                  </a:txBody>
                  <a:tcPr marL="129616" marR="129616" marT="64808" marB="64808" anchor="ctr">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3168794115"/>
                  </a:ext>
                </a:extLst>
              </a:tr>
            </a:tbl>
          </a:graphicData>
        </a:graphic>
      </p:graphicFrame>
      <p:pic>
        <p:nvPicPr>
          <p:cNvPr id="2" name="Picture 1">
            <a:extLst>
              <a:ext uri="{FF2B5EF4-FFF2-40B4-BE49-F238E27FC236}">
                <a16:creationId xmlns:a16="http://schemas.microsoft.com/office/drawing/2014/main" id="{2EFD6F5B-47CE-470E-A58E-E5A991A873E2}"/>
              </a:ext>
            </a:extLst>
          </p:cNvPr>
          <p:cNvPicPr>
            <a:picLocks noChangeAspect="1"/>
          </p:cNvPicPr>
          <p:nvPr/>
        </p:nvPicPr>
        <p:blipFill rotWithShape="1">
          <a:blip r:embed="rId4"/>
          <a:srcRect r="22885"/>
          <a:stretch/>
        </p:blipFill>
        <p:spPr>
          <a:xfrm>
            <a:off x="747410" y="1386151"/>
            <a:ext cx="6525458" cy="4322439"/>
          </a:xfrm>
          <a:prstGeom prst="rect">
            <a:avLst/>
          </a:prstGeom>
        </p:spPr>
      </p:pic>
      <p:pic>
        <p:nvPicPr>
          <p:cNvPr id="9" name="Picture 8">
            <a:extLst>
              <a:ext uri="{FF2B5EF4-FFF2-40B4-BE49-F238E27FC236}">
                <a16:creationId xmlns:a16="http://schemas.microsoft.com/office/drawing/2014/main" id="{2B68BAF3-3B28-43CD-BBE5-12E01E920B3B}"/>
              </a:ext>
            </a:extLst>
          </p:cNvPr>
          <p:cNvPicPr>
            <a:picLocks noChangeAspect="1"/>
          </p:cNvPicPr>
          <p:nvPr/>
        </p:nvPicPr>
        <p:blipFill rotWithShape="1">
          <a:blip r:embed="rId5"/>
          <a:srcRect l="82650" t="46615" r="15347" b="9846"/>
          <a:stretch/>
        </p:blipFill>
        <p:spPr>
          <a:xfrm>
            <a:off x="7893266" y="2427823"/>
            <a:ext cx="119269" cy="1789044"/>
          </a:xfrm>
          <a:prstGeom prst="rect">
            <a:avLst/>
          </a:prstGeom>
        </p:spPr>
      </p:pic>
      <p:sp>
        <p:nvSpPr>
          <p:cNvPr id="10" name="TextBox 9">
            <a:extLst>
              <a:ext uri="{FF2B5EF4-FFF2-40B4-BE49-F238E27FC236}">
                <a16:creationId xmlns:a16="http://schemas.microsoft.com/office/drawing/2014/main" id="{63BD06C2-9962-42B0-94DA-5877A9E0E5DF}"/>
              </a:ext>
            </a:extLst>
          </p:cNvPr>
          <p:cNvSpPr txBox="1"/>
          <p:nvPr/>
        </p:nvSpPr>
        <p:spPr>
          <a:xfrm>
            <a:off x="7995973" y="2507336"/>
            <a:ext cx="907285" cy="153888"/>
          </a:xfrm>
          <a:prstGeom prst="rect">
            <a:avLst/>
          </a:prstGeom>
          <a:noFill/>
        </p:spPr>
        <p:txBody>
          <a:bodyPr wrap="square" lIns="0" tIns="0" rIns="0" bIns="0" rtlCol="0">
            <a:spAutoFit/>
          </a:bodyPr>
          <a:lstStyle/>
          <a:p>
            <a:r>
              <a:rPr lang="el-GR" sz="1000" dirty="0"/>
              <a:t>Πολύ σημαντική</a:t>
            </a:r>
            <a:endParaRPr lang="el-GR" sz="1200" dirty="0"/>
          </a:p>
        </p:txBody>
      </p:sp>
      <p:sp>
        <p:nvSpPr>
          <p:cNvPr id="11" name="TextBox 10">
            <a:extLst>
              <a:ext uri="{FF2B5EF4-FFF2-40B4-BE49-F238E27FC236}">
                <a16:creationId xmlns:a16="http://schemas.microsoft.com/office/drawing/2014/main" id="{92CE22F2-1F89-411B-9119-DC3FB582B7A9}"/>
              </a:ext>
            </a:extLst>
          </p:cNvPr>
          <p:cNvSpPr txBox="1"/>
          <p:nvPr/>
        </p:nvSpPr>
        <p:spPr>
          <a:xfrm>
            <a:off x="7999283" y="3269768"/>
            <a:ext cx="1311963" cy="153888"/>
          </a:xfrm>
          <a:prstGeom prst="rect">
            <a:avLst/>
          </a:prstGeom>
          <a:noFill/>
        </p:spPr>
        <p:txBody>
          <a:bodyPr wrap="square" lIns="0" tIns="0" rIns="0" bIns="0" rtlCol="0">
            <a:spAutoFit/>
          </a:bodyPr>
          <a:lstStyle/>
          <a:p>
            <a:r>
              <a:rPr lang="el-GR" sz="1000" dirty="0"/>
              <a:t>Αρκετά σημαντική</a:t>
            </a:r>
            <a:endParaRPr lang="el-GR" sz="1200" dirty="0"/>
          </a:p>
        </p:txBody>
      </p:sp>
      <p:sp>
        <p:nvSpPr>
          <p:cNvPr id="13" name="TextBox 12">
            <a:extLst>
              <a:ext uri="{FF2B5EF4-FFF2-40B4-BE49-F238E27FC236}">
                <a16:creationId xmlns:a16="http://schemas.microsoft.com/office/drawing/2014/main" id="{0A404FB9-CB60-4FF1-B305-68D4EC14AFD4}"/>
              </a:ext>
            </a:extLst>
          </p:cNvPr>
          <p:cNvSpPr txBox="1"/>
          <p:nvPr/>
        </p:nvSpPr>
        <p:spPr>
          <a:xfrm>
            <a:off x="7989343" y="4082857"/>
            <a:ext cx="1142516" cy="153888"/>
          </a:xfrm>
          <a:prstGeom prst="rect">
            <a:avLst/>
          </a:prstGeom>
          <a:noFill/>
        </p:spPr>
        <p:txBody>
          <a:bodyPr wrap="square" lIns="0" tIns="0" rIns="0" bIns="0" rtlCol="0">
            <a:spAutoFit/>
          </a:bodyPr>
          <a:lstStyle/>
          <a:p>
            <a:r>
              <a:rPr lang="el-GR" sz="1000" dirty="0"/>
              <a:t>Λίγο σημαντική</a:t>
            </a:r>
          </a:p>
        </p:txBody>
      </p:sp>
      <p:sp>
        <p:nvSpPr>
          <p:cNvPr id="4" name="TextBox 3">
            <a:extLst>
              <a:ext uri="{FF2B5EF4-FFF2-40B4-BE49-F238E27FC236}">
                <a16:creationId xmlns:a16="http://schemas.microsoft.com/office/drawing/2014/main" id="{269C2764-4DBE-49D1-B10F-6A98D4E7BA73}"/>
              </a:ext>
            </a:extLst>
          </p:cNvPr>
          <p:cNvSpPr txBox="1"/>
          <p:nvPr/>
        </p:nvSpPr>
        <p:spPr>
          <a:xfrm>
            <a:off x="1371600" y="4236745"/>
            <a:ext cx="257175" cy="215444"/>
          </a:xfrm>
          <a:prstGeom prst="rect">
            <a:avLst/>
          </a:prstGeom>
          <a:noFill/>
        </p:spPr>
        <p:txBody>
          <a:bodyPr wrap="square" lIns="0" tIns="0" rIns="0" bIns="0" rtlCol="0">
            <a:spAutoFit/>
          </a:bodyPr>
          <a:lstStyle/>
          <a:p>
            <a:r>
              <a:rPr lang="el-GR" sz="1400" b="1" dirty="0">
                <a:solidFill>
                  <a:schemeClr val="bg1"/>
                </a:solidFill>
              </a:rPr>
              <a:t>30</a:t>
            </a:r>
            <a:endParaRPr lang="el-GR" sz="1600" b="1" dirty="0">
              <a:solidFill>
                <a:schemeClr val="bg1"/>
              </a:solidFill>
            </a:endParaRPr>
          </a:p>
        </p:txBody>
      </p:sp>
      <p:sp>
        <p:nvSpPr>
          <p:cNvPr id="14" name="TextBox 13">
            <a:extLst>
              <a:ext uri="{FF2B5EF4-FFF2-40B4-BE49-F238E27FC236}">
                <a16:creationId xmlns:a16="http://schemas.microsoft.com/office/drawing/2014/main" id="{9A73FC2D-4BBD-47E5-829C-C5611D9A9B26}"/>
              </a:ext>
            </a:extLst>
          </p:cNvPr>
          <p:cNvSpPr txBox="1"/>
          <p:nvPr/>
        </p:nvSpPr>
        <p:spPr>
          <a:xfrm>
            <a:off x="2675108" y="4236745"/>
            <a:ext cx="257175" cy="215444"/>
          </a:xfrm>
          <a:prstGeom prst="rect">
            <a:avLst/>
          </a:prstGeom>
          <a:noFill/>
        </p:spPr>
        <p:txBody>
          <a:bodyPr wrap="square" lIns="0" tIns="0" rIns="0" bIns="0" rtlCol="0">
            <a:spAutoFit/>
          </a:bodyPr>
          <a:lstStyle/>
          <a:p>
            <a:r>
              <a:rPr lang="el-GR" sz="1400" b="1" dirty="0">
                <a:solidFill>
                  <a:schemeClr val="bg1"/>
                </a:solidFill>
              </a:rPr>
              <a:t>35</a:t>
            </a:r>
            <a:endParaRPr lang="el-GR" sz="1600" b="1" dirty="0">
              <a:solidFill>
                <a:schemeClr val="bg1"/>
              </a:solidFill>
            </a:endParaRPr>
          </a:p>
        </p:txBody>
      </p:sp>
      <p:sp>
        <p:nvSpPr>
          <p:cNvPr id="5" name="Rectangle 4">
            <a:extLst>
              <a:ext uri="{FF2B5EF4-FFF2-40B4-BE49-F238E27FC236}">
                <a16:creationId xmlns:a16="http://schemas.microsoft.com/office/drawing/2014/main" id="{8925B70E-3598-473F-93A6-1FEDF2FE482D}"/>
              </a:ext>
            </a:extLst>
          </p:cNvPr>
          <p:cNvSpPr/>
          <p:nvPr/>
        </p:nvSpPr>
        <p:spPr>
          <a:xfrm>
            <a:off x="3038475" y="3269768"/>
            <a:ext cx="152400" cy="153888"/>
          </a:xfrm>
          <a:prstGeom prst="rect">
            <a:avLst/>
          </a:prstGeom>
        </p:spPr>
        <p:txBody>
          <a:bodyPr rtlCol="0" anchor="ctr"/>
          <a:lstStyle/>
          <a:p>
            <a:pPr algn="ctr"/>
            <a:endParaRPr lang="el-GR"/>
          </a:p>
        </p:txBody>
      </p:sp>
      <p:sp>
        <p:nvSpPr>
          <p:cNvPr id="7" name="Oval 6">
            <a:extLst>
              <a:ext uri="{FF2B5EF4-FFF2-40B4-BE49-F238E27FC236}">
                <a16:creationId xmlns:a16="http://schemas.microsoft.com/office/drawing/2014/main" id="{7F18C41A-FEA2-4615-AC8D-886E6B29451B}"/>
              </a:ext>
            </a:extLst>
          </p:cNvPr>
          <p:cNvSpPr/>
          <p:nvPr/>
        </p:nvSpPr>
        <p:spPr>
          <a:xfrm>
            <a:off x="3038475" y="3269767"/>
            <a:ext cx="152400" cy="164577"/>
          </a:xfrm>
          <a:prstGeom prst="ellipse">
            <a:avLst/>
          </a:prstGeom>
          <a:solidFill>
            <a:schemeClr val="accent3"/>
          </a:solidFill>
        </p:spPr>
        <p:txBody>
          <a:bodyPr rtlCol="0" anchor="ctr"/>
          <a:lstStyle/>
          <a:p>
            <a:pPr algn="ctr"/>
            <a:endParaRPr lang="el-GR"/>
          </a:p>
        </p:txBody>
      </p:sp>
    </p:spTree>
    <p:extLst>
      <p:ext uri="{BB962C8B-B14F-4D97-AF65-F5344CB8AC3E}">
        <p14:creationId xmlns:p14="http://schemas.microsoft.com/office/powerpoint/2010/main" val="356131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6">
            <a:extLst>
              <a:ext uri="{FF2B5EF4-FFF2-40B4-BE49-F238E27FC236}">
                <a16:creationId xmlns:a16="http://schemas.microsoft.com/office/drawing/2014/main" id="{3829574E-2C24-4087-B0BC-3EA14B4FCF89}"/>
              </a:ext>
            </a:extLst>
          </p:cNvPr>
          <p:cNvSpPr>
            <a:spLocks noGrp="1"/>
          </p:cNvSpPr>
          <p:nvPr>
            <p:ph idx="1"/>
          </p:nvPr>
        </p:nvSpPr>
        <p:spPr>
          <a:xfrm>
            <a:off x="359999" y="1075096"/>
            <a:ext cx="10770117" cy="440631"/>
          </a:xfrm>
        </p:spPr>
        <p:txBody>
          <a:bodyPr/>
          <a:lstStyle/>
          <a:p>
            <a:r>
              <a:rPr lang="el-GR" b="1" dirty="0">
                <a:solidFill>
                  <a:schemeClr val="accent3"/>
                </a:solidFill>
              </a:rPr>
              <a:t>Είναι πιθανό να κάνετε χρήση του Ταμείου Ανάκαμψης; Εάν ναι, σε τί στάδιο προετοιμασίας βρίσκεται η επιχείρησή σας;</a:t>
            </a:r>
            <a:r>
              <a:rPr lang="en-US" b="1" dirty="0">
                <a:solidFill>
                  <a:schemeClr val="accent3"/>
                </a:solidFill>
              </a:rPr>
              <a:t> (%)</a:t>
            </a:r>
          </a:p>
        </p:txBody>
      </p:sp>
      <p:sp>
        <p:nvSpPr>
          <p:cNvPr id="17" name="Rectangle 16"/>
          <p:cNvSpPr/>
          <p:nvPr/>
        </p:nvSpPr>
        <p:spPr bwMode="ltGray">
          <a:xfrm>
            <a:off x="9981785" y="3562180"/>
            <a:ext cx="396000" cy="1959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l-GR" sz="1600" b="0" dirty="0" err="1">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EF2759D1-496D-4167-A8F4-E86BC50012A6}"/>
              </a:ext>
            </a:extLst>
          </p:cNvPr>
          <p:cNvSpPr>
            <a:spLocks noGrp="1"/>
          </p:cNvSpPr>
          <p:nvPr>
            <p:ph type="sldNum" sz="quarter" idx="4"/>
          </p:nvPr>
        </p:nvSpPr>
        <p:spPr/>
        <p:txBody>
          <a:bodyPr/>
          <a:lstStyle/>
          <a:p>
            <a:fld id="{4034BEE3-566C-4068-A777-C3A4762E861B}" type="slidenum">
              <a:rPr lang="en-GB" smtClean="0"/>
              <a:pPr/>
              <a:t>27</a:t>
            </a:fld>
            <a:endParaRPr lang="en-GB" dirty="0"/>
          </a:p>
        </p:txBody>
      </p:sp>
      <p:sp>
        <p:nvSpPr>
          <p:cNvPr id="3" name="Title 2">
            <a:extLst>
              <a:ext uri="{FF2B5EF4-FFF2-40B4-BE49-F238E27FC236}">
                <a16:creationId xmlns:a16="http://schemas.microsoft.com/office/drawing/2014/main" id="{1FCA82D7-25BB-4395-8F52-14B9CE0B5197}"/>
              </a:ext>
            </a:extLst>
          </p:cNvPr>
          <p:cNvSpPr>
            <a:spLocks noGrp="1"/>
          </p:cNvSpPr>
          <p:nvPr>
            <p:ph type="title"/>
          </p:nvPr>
        </p:nvSpPr>
        <p:spPr/>
        <p:txBody>
          <a:bodyPr/>
          <a:lstStyle/>
          <a:p>
            <a:r>
              <a:rPr lang="el-GR" sz="2000" dirty="0">
                <a:solidFill>
                  <a:schemeClr val="accent1"/>
                </a:solidFill>
              </a:rPr>
              <a:t>Πιθανότητα να γίνει χρήση του Ταμείου Ανάκαμψης και Ανθεκτικότητας και ετοιμότητα επιχειρήσεων</a:t>
            </a:r>
          </a:p>
        </p:txBody>
      </p:sp>
      <p:sp>
        <p:nvSpPr>
          <p:cNvPr id="19" name="Rectangle 18">
            <a:extLst>
              <a:ext uri="{FF2B5EF4-FFF2-40B4-BE49-F238E27FC236}">
                <a16:creationId xmlns:a16="http://schemas.microsoft.com/office/drawing/2014/main" id="{02D6F068-5125-46B6-A2D6-2E25FB609A6F}"/>
              </a:ext>
            </a:extLst>
          </p:cNvPr>
          <p:cNvSpPr/>
          <p:nvPr/>
        </p:nvSpPr>
        <p:spPr>
          <a:xfrm>
            <a:off x="6695214" y="2637250"/>
            <a:ext cx="5230086" cy="2645703"/>
          </a:xfrm>
          <a:prstGeom prst="rect">
            <a:avLst/>
          </a:prstGeom>
          <a:solidFill>
            <a:srgbClr val="FFFFFF">
              <a:lumMod val="95000"/>
            </a:srgbClr>
          </a:solidFill>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rgbClr val="333333"/>
              </a:solidFill>
              <a:effectLst/>
              <a:uLnTx/>
              <a:uFillTx/>
            </a:endParaRPr>
          </a:p>
        </p:txBody>
      </p:sp>
      <p:graphicFrame>
        <p:nvGraphicFramePr>
          <p:cNvPr id="22" name="Content Placeholder 7">
            <a:extLst>
              <a:ext uri="{FF2B5EF4-FFF2-40B4-BE49-F238E27FC236}">
                <a16:creationId xmlns:a16="http://schemas.microsoft.com/office/drawing/2014/main" id="{B0105304-95CB-4134-9802-4738749E0458}"/>
              </a:ext>
            </a:extLst>
          </p:cNvPr>
          <p:cNvGraphicFramePr>
            <a:graphicFrameLocks/>
          </p:cNvGraphicFramePr>
          <p:nvPr>
            <p:custDataLst>
              <p:tags r:id="rId1"/>
            </p:custDataLst>
            <p:extLst>
              <p:ext uri="{D42A27DB-BD31-4B8C-83A1-F6EECF244321}">
                <p14:modId xmlns:p14="http://schemas.microsoft.com/office/powerpoint/2010/main" val="2633426446"/>
              </p:ext>
            </p:extLst>
          </p:nvPr>
        </p:nvGraphicFramePr>
        <p:xfrm>
          <a:off x="5782747" y="3034242"/>
          <a:ext cx="4733608" cy="2332241"/>
        </p:xfrm>
        <a:graphic>
          <a:graphicData uri="http://schemas.openxmlformats.org/drawingml/2006/chart">
            <c:chart xmlns:c="http://schemas.openxmlformats.org/drawingml/2006/chart" xmlns:r="http://schemas.openxmlformats.org/officeDocument/2006/relationships" r:id="rId6"/>
          </a:graphicData>
        </a:graphic>
      </p:graphicFrame>
      <p:sp>
        <p:nvSpPr>
          <p:cNvPr id="23" name="Content Placeholder 6">
            <a:extLst>
              <a:ext uri="{FF2B5EF4-FFF2-40B4-BE49-F238E27FC236}">
                <a16:creationId xmlns:a16="http://schemas.microsoft.com/office/drawing/2014/main" id="{6E25909A-D170-44A4-B2AC-A9D987D2FB98}"/>
              </a:ext>
            </a:extLst>
          </p:cNvPr>
          <p:cNvSpPr txBox="1">
            <a:spLocks/>
          </p:cNvSpPr>
          <p:nvPr/>
        </p:nvSpPr>
        <p:spPr>
          <a:xfrm>
            <a:off x="6947310" y="2674854"/>
            <a:ext cx="4481512" cy="271943"/>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l-GR" b="1" dirty="0">
                <a:solidFill>
                  <a:schemeClr val="accent1"/>
                </a:solidFill>
              </a:rPr>
              <a:t>Ωριμότητα επενδυτικών σχεδίων για ΤΑΑ</a:t>
            </a:r>
            <a:r>
              <a:rPr lang="en-US" b="1" dirty="0">
                <a:solidFill>
                  <a:schemeClr val="accent1"/>
                </a:solidFill>
              </a:rPr>
              <a:t> (%)</a:t>
            </a:r>
            <a:endParaRPr lang="el-GR" b="1" dirty="0">
              <a:solidFill>
                <a:schemeClr val="accent1"/>
              </a:solidFill>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br>
              <a:rPr kumimoji="0" lang="en-US" sz="900" b="0" i="0" u="none" strike="noStrike" kern="1200" cap="none" spc="0" normalizeH="0" baseline="0" noProof="0" dirty="0">
                <a:ln>
                  <a:noFill/>
                </a:ln>
                <a:solidFill>
                  <a:srgbClr val="333333">
                    <a:lumMod val="60000"/>
                    <a:lumOff val="40000"/>
                  </a:srgbClr>
                </a:solidFill>
                <a:effectLst/>
                <a:uLnTx/>
                <a:uFillTx/>
                <a:latin typeface="Arial"/>
                <a:ea typeface="+mn-ea"/>
                <a:cs typeface="+mn-cs"/>
              </a:rPr>
            </a:br>
            <a:endParaRPr kumimoji="0" lang="en-US" sz="1400" b="0" i="0" u="none" strike="noStrike" kern="1200" cap="none" spc="0" normalizeH="0" baseline="0" noProof="0" dirty="0">
              <a:ln>
                <a:noFill/>
              </a:ln>
              <a:solidFill>
                <a:srgbClr val="333333">
                  <a:lumMod val="60000"/>
                  <a:lumOff val="40000"/>
                </a:srgbClr>
              </a:solidFill>
              <a:effectLst/>
              <a:uLnTx/>
              <a:uFillTx/>
              <a:latin typeface="Arial"/>
              <a:ea typeface="+mn-ea"/>
              <a:cs typeface="+mn-cs"/>
            </a:endParaRPr>
          </a:p>
        </p:txBody>
      </p:sp>
      <p:graphicFrame>
        <p:nvGraphicFramePr>
          <p:cNvPr id="24" name="Table 23">
            <a:extLst>
              <a:ext uri="{FF2B5EF4-FFF2-40B4-BE49-F238E27FC236}">
                <a16:creationId xmlns:a16="http://schemas.microsoft.com/office/drawing/2014/main" id="{14CE51A6-B865-43CA-B99E-F7245F21E94B}"/>
              </a:ext>
            </a:extLst>
          </p:cNvPr>
          <p:cNvGraphicFramePr>
            <a:graphicFrameLocks noGrp="1"/>
          </p:cNvGraphicFramePr>
          <p:nvPr>
            <p:custDataLst>
              <p:tags r:id="rId2"/>
            </p:custDataLst>
          </p:nvPr>
        </p:nvGraphicFramePr>
        <p:xfrm>
          <a:off x="6986575" y="3008517"/>
          <a:ext cx="3529780" cy="440631"/>
        </p:xfrm>
        <a:graphic>
          <a:graphicData uri="http://schemas.openxmlformats.org/drawingml/2006/table">
            <a:tbl>
              <a:tblPr bandRow="1"/>
              <a:tblGrid>
                <a:gridCol w="1259204">
                  <a:extLst>
                    <a:ext uri="{9D8B030D-6E8A-4147-A177-3AD203B41FA5}">
                      <a16:colId xmlns:a16="http://schemas.microsoft.com/office/drawing/2014/main" val="4261545965"/>
                    </a:ext>
                  </a:extLst>
                </a:gridCol>
                <a:gridCol w="2270576">
                  <a:extLst>
                    <a:ext uri="{9D8B030D-6E8A-4147-A177-3AD203B41FA5}">
                      <a16:colId xmlns:a16="http://schemas.microsoft.com/office/drawing/2014/main" val="2262576354"/>
                    </a:ext>
                  </a:extLst>
                </a:gridCol>
              </a:tblGrid>
              <a:tr h="44063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0" dirty="0">
                          <a:solidFill>
                            <a:schemeClr val="tx1">
                              <a:lumMod val="50000"/>
                            </a:schemeClr>
                          </a:solidFill>
                          <a:latin typeface="Arial" panose="020B0604020202020204" pitchFamily="34" charset="0"/>
                        </a:rPr>
                        <a:t>2021</a:t>
                      </a:r>
                    </a:p>
                  </a:txBody>
                  <a:tcPr marL="129616" marR="129616" marT="64808" marB="64808" anchor="ctr">
                    <a:lnL w="0" cmpd="sng">
                      <a:solidFill>
                        <a:srgbClr val="FFFFFF"/>
                      </a:solidFill>
                    </a:lnL>
                    <a:lnR w="0" cmpd="sng">
                      <a:solidFill>
                        <a:srgbClr val="FFFFFF"/>
                      </a:solidFill>
                    </a:lnR>
                    <a:lnT w="0" cmpd="sng">
                      <a:solidFill>
                        <a:srgbClr val="FFFFFF"/>
                      </a:solidFill>
                    </a:lnT>
                    <a:lnB w="0" cmpd="sng">
                      <a:solidFill>
                        <a:srgbClr val="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0" dirty="0">
                          <a:solidFill>
                            <a:schemeClr val="tx1">
                              <a:lumMod val="50000"/>
                            </a:schemeClr>
                          </a:solidFill>
                          <a:latin typeface="Arial" panose="020B0604020202020204" pitchFamily="34" charset="0"/>
                        </a:rPr>
                        <a:t>2022</a:t>
                      </a:r>
                    </a:p>
                  </a:txBody>
                  <a:tcPr marL="129616" marR="129616" marT="64808" marB="64808" anchor="ctr">
                    <a:lnL w="0" cmpd="sng">
                      <a:solidFill>
                        <a:srgbClr val="FFFFFF"/>
                      </a:solidFill>
                    </a:lnL>
                    <a:lnR w="0" cmpd="sng">
                      <a:solidFill>
                        <a:srgbClr val="FFFFFF"/>
                      </a:solidFill>
                    </a:lnR>
                    <a:lnT w="0" cmpd="sng">
                      <a:solidFill>
                        <a:srgbClr val="FFFFFF"/>
                      </a:solidFill>
                    </a:lnT>
                    <a:lnB w="0" cmpd="sng">
                      <a:solidFill>
                        <a:srgbClr val="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168794115"/>
                  </a:ext>
                </a:extLst>
              </a:tr>
            </a:tbl>
          </a:graphicData>
        </a:graphic>
      </p:graphicFrame>
      <p:graphicFrame>
        <p:nvGraphicFramePr>
          <p:cNvPr id="25" name="Content Placeholder 7">
            <a:extLst>
              <a:ext uri="{FF2B5EF4-FFF2-40B4-BE49-F238E27FC236}">
                <a16:creationId xmlns:a16="http://schemas.microsoft.com/office/drawing/2014/main" id="{8657B270-63DD-4B93-B046-1045E26211E9}"/>
              </a:ext>
            </a:extLst>
          </p:cNvPr>
          <p:cNvGraphicFramePr>
            <a:graphicFrameLocks/>
          </p:cNvGraphicFramePr>
          <p:nvPr>
            <p:custDataLst>
              <p:tags r:id="rId3"/>
            </p:custDataLst>
            <p:extLst>
              <p:ext uri="{D42A27DB-BD31-4B8C-83A1-F6EECF244321}">
                <p14:modId xmlns:p14="http://schemas.microsoft.com/office/powerpoint/2010/main" val="787052081"/>
              </p:ext>
            </p:extLst>
          </p:nvPr>
        </p:nvGraphicFramePr>
        <p:xfrm>
          <a:off x="7614981" y="3034241"/>
          <a:ext cx="4733608" cy="2332241"/>
        </p:xfrm>
        <a:graphic>
          <a:graphicData uri="http://schemas.openxmlformats.org/drawingml/2006/chart">
            <c:chart xmlns:c="http://schemas.openxmlformats.org/drawingml/2006/chart" xmlns:r="http://schemas.openxmlformats.org/officeDocument/2006/relationships" r:id="rId7"/>
          </a:graphicData>
        </a:graphic>
      </p:graphicFrame>
      <p:cxnSp>
        <p:nvCxnSpPr>
          <p:cNvPr id="26" name="Straight Connector 25">
            <a:extLst>
              <a:ext uri="{FF2B5EF4-FFF2-40B4-BE49-F238E27FC236}">
                <a16:creationId xmlns:a16="http://schemas.microsoft.com/office/drawing/2014/main" id="{1B89A35B-4D99-4FD8-82D0-4F48E57E7644}"/>
              </a:ext>
            </a:extLst>
          </p:cNvPr>
          <p:cNvCxnSpPr/>
          <p:nvPr/>
        </p:nvCxnSpPr>
        <p:spPr>
          <a:xfrm>
            <a:off x="8467725" y="3312363"/>
            <a:ext cx="0" cy="1921423"/>
          </a:xfrm>
          <a:prstGeom prst="line">
            <a:avLst/>
          </a:prstGeom>
          <a:ln w="12700">
            <a:solidFill>
              <a:schemeClr val="tx1">
                <a:lumMod val="60000"/>
                <a:lumOff val="40000"/>
              </a:schemeClr>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A76F398-A703-4EF8-8B20-7A2B7AA3431A}"/>
              </a:ext>
            </a:extLst>
          </p:cNvPr>
          <p:cNvPicPr>
            <a:picLocks noChangeAspect="1"/>
          </p:cNvPicPr>
          <p:nvPr/>
        </p:nvPicPr>
        <p:blipFill rotWithShape="1">
          <a:blip r:embed="rId8"/>
          <a:srcRect r="27082"/>
          <a:stretch/>
        </p:blipFill>
        <p:spPr>
          <a:xfrm>
            <a:off x="473826" y="2021405"/>
            <a:ext cx="4103194" cy="3877392"/>
          </a:xfrm>
          <a:prstGeom prst="rect">
            <a:avLst/>
          </a:prstGeom>
        </p:spPr>
      </p:pic>
      <p:pic>
        <p:nvPicPr>
          <p:cNvPr id="15" name="Picture 14">
            <a:extLst>
              <a:ext uri="{FF2B5EF4-FFF2-40B4-BE49-F238E27FC236}">
                <a16:creationId xmlns:a16="http://schemas.microsoft.com/office/drawing/2014/main" id="{1A589E26-BA6E-4CD6-84FA-E56882FFBD8A}"/>
              </a:ext>
            </a:extLst>
          </p:cNvPr>
          <p:cNvPicPr>
            <a:picLocks noChangeAspect="1"/>
          </p:cNvPicPr>
          <p:nvPr/>
        </p:nvPicPr>
        <p:blipFill rotWithShape="1">
          <a:blip r:embed="rId9"/>
          <a:srcRect l="82650" t="46615" r="15347" b="9846"/>
          <a:stretch/>
        </p:blipFill>
        <p:spPr>
          <a:xfrm>
            <a:off x="4760272" y="2867284"/>
            <a:ext cx="119269" cy="1789044"/>
          </a:xfrm>
          <a:prstGeom prst="rect">
            <a:avLst/>
          </a:prstGeom>
        </p:spPr>
      </p:pic>
      <p:sp>
        <p:nvSpPr>
          <p:cNvPr id="16" name="TextBox 9">
            <a:extLst>
              <a:ext uri="{FF2B5EF4-FFF2-40B4-BE49-F238E27FC236}">
                <a16:creationId xmlns:a16="http://schemas.microsoft.com/office/drawing/2014/main" id="{38860FAC-4698-4B5D-A5A6-8413B42135E2}"/>
              </a:ext>
            </a:extLst>
          </p:cNvPr>
          <p:cNvSpPr txBox="1"/>
          <p:nvPr/>
        </p:nvSpPr>
        <p:spPr>
          <a:xfrm>
            <a:off x="4862980" y="2946797"/>
            <a:ext cx="887842"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000" dirty="0"/>
              <a:t>Πολύ πιθανό</a:t>
            </a:r>
            <a:endParaRPr lang="el-GR" sz="1200" dirty="0"/>
          </a:p>
        </p:txBody>
      </p:sp>
      <p:sp>
        <p:nvSpPr>
          <p:cNvPr id="18" name="TextBox 10">
            <a:extLst>
              <a:ext uri="{FF2B5EF4-FFF2-40B4-BE49-F238E27FC236}">
                <a16:creationId xmlns:a16="http://schemas.microsoft.com/office/drawing/2014/main" id="{E4EC2B80-0354-4CF5-B608-603F9AFD091A}"/>
              </a:ext>
            </a:extLst>
          </p:cNvPr>
          <p:cNvSpPr txBox="1"/>
          <p:nvPr/>
        </p:nvSpPr>
        <p:spPr>
          <a:xfrm>
            <a:off x="4866289" y="3709229"/>
            <a:ext cx="1311963"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000" dirty="0"/>
              <a:t>Αρκετά πιθανό</a:t>
            </a:r>
            <a:endParaRPr lang="el-GR" sz="1200" dirty="0"/>
          </a:p>
        </p:txBody>
      </p:sp>
      <p:sp>
        <p:nvSpPr>
          <p:cNvPr id="20" name="TextBox 11">
            <a:extLst>
              <a:ext uri="{FF2B5EF4-FFF2-40B4-BE49-F238E27FC236}">
                <a16:creationId xmlns:a16="http://schemas.microsoft.com/office/drawing/2014/main" id="{3D12FAA0-7DE7-411B-BF3B-DD1762CB3C80}"/>
              </a:ext>
            </a:extLst>
          </p:cNvPr>
          <p:cNvSpPr txBox="1"/>
          <p:nvPr/>
        </p:nvSpPr>
        <p:spPr>
          <a:xfrm>
            <a:off x="4856350" y="4522318"/>
            <a:ext cx="969962"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000" dirty="0"/>
              <a:t>Λίγο πιθανό</a:t>
            </a:r>
          </a:p>
        </p:txBody>
      </p:sp>
    </p:spTree>
    <p:extLst>
      <p:ext uri="{BB962C8B-B14F-4D97-AF65-F5344CB8AC3E}">
        <p14:creationId xmlns:p14="http://schemas.microsoft.com/office/powerpoint/2010/main" val="936969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6">
            <a:extLst>
              <a:ext uri="{FF2B5EF4-FFF2-40B4-BE49-F238E27FC236}">
                <a16:creationId xmlns:a16="http://schemas.microsoft.com/office/drawing/2014/main" id="{3829574E-2C24-4087-B0BC-3EA14B4FCF89}"/>
              </a:ext>
            </a:extLst>
          </p:cNvPr>
          <p:cNvSpPr>
            <a:spLocks noGrp="1"/>
          </p:cNvSpPr>
          <p:nvPr>
            <p:ph idx="1"/>
          </p:nvPr>
        </p:nvSpPr>
        <p:spPr>
          <a:xfrm>
            <a:off x="359998" y="945521"/>
            <a:ext cx="10602044" cy="373890"/>
          </a:xfrm>
        </p:spPr>
        <p:txBody>
          <a:bodyPr/>
          <a:lstStyle/>
          <a:p>
            <a:r>
              <a:rPr lang="el-GR" b="1" dirty="0">
                <a:solidFill>
                  <a:schemeClr val="accent3"/>
                </a:solidFill>
              </a:rPr>
              <a:t>Πόσο πιθανό είναι να συμπεριλάβετε τον κάθε πυλώνα του Ταμείου Ανάκαμψης στα επενδυτικά σχέδια της εταιρίας σας;</a:t>
            </a:r>
            <a:r>
              <a:rPr lang="en-US" b="1" dirty="0">
                <a:solidFill>
                  <a:schemeClr val="accent3"/>
                </a:solidFill>
              </a:rPr>
              <a:t> (%)</a:t>
            </a:r>
          </a:p>
        </p:txBody>
      </p:sp>
      <p:sp>
        <p:nvSpPr>
          <p:cNvPr id="17" name="Rectangle 16"/>
          <p:cNvSpPr/>
          <p:nvPr/>
        </p:nvSpPr>
        <p:spPr bwMode="ltGray">
          <a:xfrm>
            <a:off x="10261185" y="2584280"/>
            <a:ext cx="396000" cy="1959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l-GR" sz="1600" b="0" dirty="0" err="1">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EF2759D1-496D-4167-A8F4-E86BC50012A6}"/>
              </a:ext>
            </a:extLst>
          </p:cNvPr>
          <p:cNvSpPr>
            <a:spLocks noGrp="1"/>
          </p:cNvSpPr>
          <p:nvPr>
            <p:ph type="sldNum" sz="quarter" idx="4"/>
          </p:nvPr>
        </p:nvSpPr>
        <p:spPr/>
        <p:txBody>
          <a:bodyPr/>
          <a:lstStyle/>
          <a:p>
            <a:fld id="{4034BEE3-566C-4068-A777-C3A4762E861B}" type="slidenum">
              <a:rPr lang="en-GB" smtClean="0"/>
              <a:pPr/>
              <a:t>28</a:t>
            </a:fld>
            <a:endParaRPr lang="en-GB" dirty="0"/>
          </a:p>
        </p:txBody>
      </p:sp>
      <p:sp>
        <p:nvSpPr>
          <p:cNvPr id="3" name="Title 2">
            <a:extLst>
              <a:ext uri="{FF2B5EF4-FFF2-40B4-BE49-F238E27FC236}">
                <a16:creationId xmlns:a16="http://schemas.microsoft.com/office/drawing/2014/main" id="{1FCA82D7-25BB-4395-8F52-14B9CE0B5197}"/>
              </a:ext>
            </a:extLst>
          </p:cNvPr>
          <p:cNvSpPr>
            <a:spLocks noGrp="1"/>
          </p:cNvSpPr>
          <p:nvPr>
            <p:ph type="title"/>
          </p:nvPr>
        </p:nvSpPr>
        <p:spPr/>
        <p:txBody>
          <a:bodyPr/>
          <a:lstStyle/>
          <a:p>
            <a:r>
              <a:rPr lang="el-GR" dirty="0">
                <a:solidFill>
                  <a:schemeClr val="accent1"/>
                </a:solidFill>
              </a:rPr>
              <a:t>Πυλώνες του Ταμείου Ανάκαμψης και Ανθεκτικότητας (ΤΑΑ)</a:t>
            </a:r>
          </a:p>
        </p:txBody>
      </p:sp>
      <p:graphicFrame>
        <p:nvGraphicFramePr>
          <p:cNvPr id="10" name="Table 9">
            <a:extLst>
              <a:ext uri="{FF2B5EF4-FFF2-40B4-BE49-F238E27FC236}">
                <a16:creationId xmlns:a16="http://schemas.microsoft.com/office/drawing/2014/main" id="{BB86B64C-D8BD-4663-A2D3-BC0719F40B5B}"/>
              </a:ext>
            </a:extLst>
          </p:cNvPr>
          <p:cNvGraphicFramePr>
            <a:graphicFrameLocks noGrp="1"/>
          </p:cNvGraphicFramePr>
          <p:nvPr>
            <p:custDataLst>
              <p:tags r:id="rId1"/>
            </p:custDataLst>
          </p:nvPr>
        </p:nvGraphicFramePr>
        <p:xfrm>
          <a:off x="203200" y="5105341"/>
          <a:ext cx="10375900" cy="769696"/>
        </p:xfrm>
        <a:graphic>
          <a:graphicData uri="http://schemas.openxmlformats.org/drawingml/2006/table">
            <a:tbl>
              <a:tblPr bandRow="1">
                <a:tableStyleId>{5C22544A-7EE6-4342-B048-85BDC9FD1C3A}</a:tableStyleId>
              </a:tblPr>
              <a:tblGrid>
                <a:gridCol w="2298700">
                  <a:extLst>
                    <a:ext uri="{9D8B030D-6E8A-4147-A177-3AD203B41FA5}">
                      <a16:colId xmlns:a16="http://schemas.microsoft.com/office/drawing/2014/main" val="4261545965"/>
                    </a:ext>
                  </a:extLst>
                </a:gridCol>
                <a:gridCol w="2374900">
                  <a:extLst>
                    <a:ext uri="{9D8B030D-6E8A-4147-A177-3AD203B41FA5}">
                      <a16:colId xmlns:a16="http://schemas.microsoft.com/office/drawing/2014/main" val="2262576354"/>
                    </a:ext>
                  </a:extLst>
                </a:gridCol>
                <a:gridCol w="2356992">
                  <a:extLst>
                    <a:ext uri="{9D8B030D-6E8A-4147-A177-3AD203B41FA5}">
                      <a16:colId xmlns:a16="http://schemas.microsoft.com/office/drawing/2014/main" val="600222206"/>
                    </a:ext>
                  </a:extLst>
                </a:gridCol>
                <a:gridCol w="3345308">
                  <a:extLst>
                    <a:ext uri="{9D8B030D-6E8A-4147-A177-3AD203B41FA5}">
                      <a16:colId xmlns:a16="http://schemas.microsoft.com/office/drawing/2014/main" val="324527679"/>
                    </a:ext>
                  </a:extLst>
                </a:gridCol>
              </a:tblGrid>
              <a:tr h="440631">
                <a:tc>
                  <a:txBody>
                    <a:bodyPr/>
                    <a:lstStyle/>
                    <a:p>
                      <a:pPr algn="ctr"/>
                      <a:r>
                        <a:rPr lang="el-GR" sz="1400" b="1" dirty="0">
                          <a:solidFill>
                            <a:schemeClr val="accent1"/>
                          </a:solidFill>
                          <a:latin typeface="Arial" panose="020B0604020202020204" pitchFamily="34" charset="0"/>
                        </a:rPr>
                        <a:t>Πράσινη μετάβαση</a:t>
                      </a:r>
                      <a:endParaRPr lang="en-US" sz="1400" b="1" dirty="0">
                        <a:solidFill>
                          <a:schemeClr val="accent1"/>
                        </a:solidFill>
                        <a:latin typeface="Arial" panose="020B0604020202020204" pitchFamily="34" charset="0"/>
                      </a:endParaRPr>
                    </a:p>
                  </a:txBody>
                  <a:tcPr marL="129616" marR="129616" marT="64808" marB="64808" anchor="ctr">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ctr"/>
                      <a:r>
                        <a:rPr lang="el-GR" sz="1400" b="1" dirty="0">
                          <a:solidFill>
                            <a:schemeClr val="accent1"/>
                          </a:solidFill>
                          <a:latin typeface="Arial" panose="020B0604020202020204" pitchFamily="34" charset="0"/>
                        </a:rPr>
                        <a:t>Ψηφιακή μετάβαση</a:t>
                      </a:r>
                      <a:endParaRPr lang="en-US" sz="1400" b="1" dirty="0">
                        <a:solidFill>
                          <a:schemeClr val="accent1"/>
                        </a:solidFill>
                        <a:latin typeface="Arial" panose="020B0604020202020204" pitchFamily="34" charset="0"/>
                      </a:endParaRPr>
                    </a:p>
                  </a:txBody>
                  <a:tcPr marL="129616" marR="129616" marT="64808" marB="64808" anchor="ctr">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ctr"/>
                      <a:r>
                        <a:rPr lang="el-GR" sz="1400" b="1" dirty="0">
                          <a:solidFill>
                            <a:schemeClr val="accent1"/>
                          </a:solidFill>
                          <a:latin typeface="Arial" panose="020B0604020202020204" pitchFamily="34" charset="0"/>
                        </a:rPr>
                        <a:t>Απασχόληση, Δεξιότητες, </a:t>
                      </a:r>
                    </a:p>
                    <a:p>
                      <a:pPr algn="ctr"/>
                      <a:r>
                        <a:rPr lang="el-GR" sz="1400" b="1" dirty="0">
                          <a:solidFill>
                            <a:schemeClr val="accent1"/>
                          </a:solidFill>
                          <a:latin typeface="Arial" panose="020B0604020202020204" pitchFamily="34" charset="0"/>
                        </a:rPr>
                        <a:t>Κοινωνική Συνοχή</a:t>
                      </a:r>
                    </a:p>
                  </a:txBody>
                  <a:tcPr marL="129616" marR="129616" marT="64808" marB="64808" anchor="ctr">
                    <a:lnL w="0" cmpd="sng">
                      <a:solidFill>
                        <a:schemeClr val="lt1"/>
                      </a:solidFill>
                    </a:lnL>
                    <a:lnR w="0" cap="flat" cmpd="sng" algn="ctr">
                      <a:solidFill>
                        <a:schemeClr val="lt1"/>
                      </a:solidFill>
                      <a:prstDash val="solid"/>
                      <a:round/>
                      <a:headEnd type="none" w="med" len="med"/>
                      <a:tailEnd type="none" w="med" len="med"/>
                    </a:lnR>
                    <a:lnT w="0" cmpd="sng">
                      <a:solidFill>
                        <a:schemeClr val="lt1"/>
                      </a:solidFill>
                    </a:lnT>
                    <a:lnB w="0" cmpd="sng">
                      <a:solidFill>
                        <a:schemeClr val="lt1"/>
                      </a:solidFill>
                    </a:lnB>
                    <a:noFill/>
                  </a:tcPr>
                </a:tc>
                <a:tc>
                  <a:txBody>
                    <a:bodyPr/>
                    <a:lstStyle/>
                    <a:p>
                      <a:pPr algn="ctr"/>
                      <a:r>
                        <a:rPr lang="el-GR" sz="1400" b="1" dirty="0">
                          <a:solidFill>
                            <a:schemeClr val="accent1"/>
                          </a:solidFill>
                          <a:latin typeface="Arial" panose="020B0604020202020204" pitchFamily="34" charset="0"/>
                        </a:rPr>
                        <a:t>Ιδιωτικές επενδύσεις και μετασχηματισμός της οικονομίας</a:t>
                      </a:r>
                    </a:p>
                  </a:txBody>
                  <a:tcPr marL="129616" marR="129616" marT="64808" marB="64808" anchor="ctr">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3168794115"/>
                  </a:ext>
                </a:extLst>
              </a:tr>
            </a:tbl>
          </a:graphicData>
        </a:graphic>
      </p:graphicFrame>
      <p:pic>
        <p:nvPicPr>
          <p:cNvPr id="2" name="Picture 1">
            <a:extLst>
              <a:ext uri="{FF2B5EF4-FFF2-40B4-BE49-F238E27FC236}">
                <a16:creationId xmlns:a16="http://schemas.microsoft.com/office/drawing/2014/main" id="{E826791E-7D42-4737-93D9-F978E1714F7F}"/>
              </a:ext>
            </a:extLst>
          </p:cNvPr>
          <p:cNvPicPr>
            <a:picLocks noChangeAspect="1"/>
          </p:cNvPicPr>
          <p:nvPr/>
        </p:nvPicPr>
        <p:blipFill rotWithShape="1">
          <a:blip r:embed="rId4"/>
          <a:srcRect r="18621"/>
          <a:stretch/>
        </p:blipFill>
        <p:spPr>
          <a:xfrm>
            <a:off x="362215" y="1499449"/>
            <a:ext cx="9332118" cy="3859102"/>
          </a:xfrm>
          <a:prstGeom prst="rect">
            <a:avLst/>
          </a:prstGeom>
        </p:spPr>
      </p:pic>
      <p:pic>
        <p:nvPicPr>
          <p:cNvPr id="9" name="Picture 8">
            <a:extLst>
              <a:ext uri="{FF2B5EF4-FFF2-40B4-BE49-F238E27FC236}">
                <a16:creationId xmlns:a16="http://schemas.microsoft.com/office/drawing/2014/main" id="{7BA949E8-237D-46A8-97CC-88A1C8596DDF}"/>
              </a:ext>
            </a:extLst>
          </p:cNvPr>
          <p:cNvPicPr>
            <a:picLocks noChangeAspect="1"/>
          </p:cNvPicPr>
          <p:nvPr/>
        </p:nvPicPr>
        <p:blipFill rotWithShape="1">
          <a:blip r:embed="rId5"/>
          <a:srcRect l="82650" t="46615" r="15347" b="9846"/>
          <a:stretch/>
        </p:blipFill>
        <p:spPr>
          <a:xfrm>
            <a:off x="9866363" y="2388294"/>
            <a:ext cx="119269" cy="1789044"/>
          </a:xfrm>
          <a:prstGeom prst="rect">
            <a:avLst/>
          </a:prstGeom>
        </p:spPr>
      </p:pic>
      <p:sp>
        <p:nvSpPr>
          <p:cNvPr id="11" name="TextBox 9">
            <a:extLst>
              <a:ext uri="{FF2B5EF4-FFF2-40B4-BE49-F238E27FC236}">
                <a16:creationId xmlns:a16="http://schemas.microsoft.com/office/drawing/2014/main" id="{59A4917D-ECBA-4E87-B776-44FFA56689F2}"/>
              </a:ext>
            </a:extLst>
          </p:cNvPr>
          <p:cNvSpPr txBox="1"/>
          <p:nvPr/>
        </p:nvSpPr>
        <p:spPr>
          <a:xfrm>
            <a:off x="9969071" y="2467807"/>
            <a:ext cx="887842"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000" dirty="0"/>
              <a:t>Πολύ πιθανό</a:t>
            </a:r>
            <a:endParaRPr lang="el-GR" sz="1200" dirty="0"/>
          </a:p>
        </p:txBody>
      </p:sp>
      <p:sp>
        <p:nvSpPr>
          <p:cNvPr id="12" name="TextBox 10">
            <a:extLst>
              <a:ext uri="{FF2B5EF4-FFF2-40B4-BE49-F238E27FC236}">
                <a16:creationId xmlns:a16="http://schemas.microsoft.com/office/drawing/2014/main" id="{4F3E161D-C723-4946-9983-37BA5DDB2519}"/>
              </a:ext>
            </a:extLst>
          </p:cNvPr>
          <p:cNvSpPr txBox="1"/>
          <p:nvPr/>
        </p:nvSpPr>
        <p:spPr>
          <a:xfrm>
            <a:off x="9972380" y="3230239"/>
            <a:ext cx="1311963"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000" dirty="0"/>
              <a:t>Αρκετά πιθανό</a:t>
            </a:r>
            <a:endParaRPr lang="el-GR" sz="1200" dirty="0"/>
          </a:p>
        </p:txBody>
      </p:sp>
      <p:sp>
        <p:nvSpPr>
          <p:cNvPr id="13" name="TextBox 11">
            <a:extLst>
              <a:ext uri="{FF2B5EF4-FFF2-40B4-BE49-F238E27FC236}">
                <a16:creationId xmlns:a16="http://schemas.microsoft.com/office/drawing/2014/main" id="{4CB91300-C457-4413-8B69-D2DC004D65CF}"/>
              </a:ext>
            </a:extLst>
          </p:cNvPr>
          <p:cNvSpPr txBox="1"/>
          <p:nvPr/>
        </p:nvSpPr>
        <p:spPr>
          <a:xfrm>
            <a:off x="9962441" y="4043328"/>
            <a:ext cx="969962" cy="1538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l-GR" sz="1000" dirty="0"/>
              <a:t>Λίγο πιθανό</a:t>
            </a:r>
          </a:p>
        </p:txBody>
      </p:sp>
    </p:spTree>
    <p:extLst>
      <p:ext uri="{BB962C8B-B14F-4D97-AF65-F5344CB8AC3E}">
        <p14:creationId xmlns:p14="http://schemas.microsoft.com/office/powerpoint/2010/main" val="3844304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BD2C6A-EE2A-4478-BC68-2696D8268D17}"/>
              </a:ext>
            </a:extLst>
          </p:cNvPr>
          <p:cNvSpPr>
            <a:spLocks noGrp="1"/>
          </p:cNvSpPr>
          <p:nvPr>
            <p:ph type="sldNum" sz="quarter" idx="11"/>
          </p:nvPr>
        </p:nvSpPr>
        <p:spPr/>
        <p:txBody>
          <a:bodyPr/>
          <a:lstStyle/>
          <a:p>
            <a:fld id="{8917037F-13F4-43B6-99FF-D710FE0C4777}" type="slidenum">
              <a:rPr lang="en-GB" smtClean="0"/>
              <a:pPr/>
              <a:t>29</a:t>
            </a:fld>
            <a:endParaRPr lang="en-GB" dirty="0"/>
          </a:p>
        </p:txBody>
      </p:sp>
      <p:sp>
        <p:nvSpPr>
          <p:cNvPr id="2" name="Title 1">
            <a:extLst>
              <a:ext uri="{FF2B5EF4-FFF2-40B4-BE49-F238E27FC236}">
                <a16:creationId xmlns:a16="http://schemas.microsoft.com/office/drawing/2014/main" id="{ADC9718A-FE7C-4470-B183-09153BBAEAF2}"/>
              </a:ext>
            </a:extLst>
          </p:cNvPr>
          <p:cNvSpPr>
            <a:spLocks noGrp="1"/>
          </p:cNvSpPr>
          <p:nvPr>
            <p:ph type="title"/>
          </p:nvPr>
        </p:nvSpPr>
        <p:spPr/>
        <p:txBody>
          <a:bodyPr/>
          <a:lstStyle/>
          <a:p>
            <a:r>
              <a:rPr lang="el-GR"/>
              <a:t>Σύνοψη</a:t>
            </a:r>
            <a:endParaRPr lang="el-GR" dirty="0"/>
          </a:p>
        </p:txBody>
      </p:sp>
      <p:sp>
        <p:nvSpPr>
          <p:cNvPr id="3" name="Text Placeholder 2">
            <a:extLst>
              <a:ext uri="{FF2B5EF4-FFF2-40B4-BE49-F238E27FC236}">
                <a16:creationId xmlns:a16="http://schemas.microsoft.com/office/drawing/2014/main" id="{AE6B61F7-D663-485B-BB54-BEE1F574BB76}"/>
              </a:ext>
            </a:extLst>
          </p:cNvPr>
          <p:cNvSpPr>
            <a:spLocks noGrp="1"/>
          </p:cNvSpPr>
          <p:nvPr>
            <p:ph type="body" sz="quarter" idx="10"/>
          </p:nvPr>
        </p:nvSpPr>
        <p:spPr/>
        <p:txBody>
          <a:bodyPr/>
          <a:lstStyle/>
          <a:p>
            <a:r>
              <a:rPr lang="el-GR" dirty="0"/>
              <a:t>Η ισχυρή ανάπτυξη του 2021 η οποία συνεχίστηκε και μέχρι το τρίτο τρίμηνο του 2022, αποτελεί σημαντικό εφόδιο για τις ελληνικές επιχειρήσεις ώστε να αντιμετωπίσουν τις νέες προκλήσεις που έχουν ανακύψει εντός του έτους ενώ παράλληλα είναι επιτακτικό να εξασκήσουν ακόμα περισσότερο τα αντανακλαστικά τους και να προσαρμοστούν με θετική κατεύθυνση. </a:t>
            </a:r>
          </a:p>
          <a:p>
            <a:endParaRPr lang="en-GB" dirty="0"/>
          </a:p>
          <a:p>
            <a:endParaRPr lang="el-GR" dirty="0"/>
          </a:p>
          <a:p>
            <a:endParaRPr lang="el-GR" dirty="0"/>
          </a:p>
          <a:p>
            <a:endParaRPr lang="el-GR" dirty="0"/>
          </a:p>
          <a:p>
            <a:endParaRPr lang="en-US" dirty="0"/>
          </a:p>
        </p:txBody>
      </p:sp>
    </p:spTree>
    <p:extLst>
      <p:ext uri="{BB962C8B-B14F-4D97-AF65-F5344CB8AC3E}">
        <p14:creationId xmlns:p14="http://schemas.microsoft.com/office/powerpoint/2010/main" val="230360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76A4B-866F-46EB-A3DA-CEB0A19C25CE}"/>
              </a:ext>
            </a:extLst>
          </p:cNvPr>
          <p:cNvPicPr>
            <a:picLocks noChangeAspect="1"/>
          </p:cNvPicPr>
          <p:nvPr/>
        </p:nvPicPr>
        <p:blipFill rotWithShape="1">
          <a:blip r:embed="rId3"/>
          <a:srcRect t="15280" b="13875"/>
          <a:stretch/>
        </p:blipFill>
        <p:spPr>
          <a:xfrm>
            <a:off x="959190" y="1803054"/>
            <a:ext cx="10239746" cy="4080583"/>
          </a:xfrm>
          <a:prstGeom prst="rect">
            <a:avLst/>
          </a:prstGeom>
        </p:spPr>
      </p:pic>
      <p:grpSp>
        <p:nvGrpSpPr>
          <p:cNvPr id="6" name="Group 5">
            <a:extLst>
              <a:ext uri="{FF2B5EF4-FFF2-40B4-BE49-F238E27FC236}">
                <a16:creationId xmlns:a16="http://schemas.microsoft.com/office/drawing/2014/main" id="{0D1C37A9-3293-4692-9D2B-15F3B7B3162A}"/>
              </a:ext>
            </a:extLst>
          </p:cNvPr>
          <p:cNvGrpSpPr/>
          <p:nvPr/>
        </p:nvGrpSpPr>
        <p:grpSpPr>
          <a:xfrm>
            <a:off x="406397" y="475028"/>
            <a:ext cx="11345333" cy="1142547"/>
            <a:chOff x="222854" y="475028"/>
            <a:chExt cx="11440334" cy="1142547"/>
          </a:xfrm>
        </p:grpSpPr>
        <p:sp>
          <p:nvSpPr>
            <p:cNvPr id="7" name="Rectangle: Top Corners Rounded 6">
              <a:extLst>
                <a:ext uri="{FF2B5EF4-FFF2-40B4-BE49-F238E27FC236}">
                  <a16:creationId xmlns:a16="http://schemas.microsoft.com/office/drawing/2014/main" id="{A47A624E-F877-4F34-A1B5-74163382DC97}"/>
                </a:ext>
              </a:extLst>
            </p:cNvPr>
            <p:cNvSpPr/>
            <p:nvPr/>
          </p:nvSpPr>
          <p:spPr>
            <a:xfrm>
              <a:off x="222854" y="475028"/>
              <a:ext cx="11440334" cy="1142547"/>
            </a:xfrm>
            <a:prstGeom prst="round2SameRect">
              <a:avLst>
                <a:gd name="adj1" fmla="val 28202"/>
                <a:gd name="adj2" fmla="val 0"/>
              </a:avLst>
            </a:prstGeom>
            <a:gradFill flip="none" rotWithShape="1">
              <a:gsLst>
                <a:gs pos="100000">
                  <a:srgbClr val="725799"/>
                </a:gs>
                <a:gs pos="1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l-GR" sz="2400" b="1" dirty="0">
                <a:ln>
                  <a:noFill/>
                </a:ln>
                <a:solidFill>
                  <a:schemeClr val="tx1"/>
                </a:solidFill>
              </a:endParaRPr>
            </a:p>
          </p:txBody>
        </p:sp>
        <p:cxnSp>
          <p:nvCxnSpPr>
            <p:cNvPr id="8" name="Straight Connector 7">
              <a:extLst>
                <a:ext uri="{FF2B5EF4-FFF2-40B4-BE49-F238E27FC236}">
                  <a16:creationId xmlns:a16="http://schemas.microsoft.com/office/drawing/2014/main" id="{FCED32A3-6C8C-4615-9344-6CD38A28527A}"/>
                </a:ext>
              </a:extLst>
            </p:cNvPr>
            <p:cNvCxnSpPr/>
            <p:nvPr/>
          </p:nvCxnSpPr>
          <p:spPr>
            <a:xfrm>
              <a:off x="222854" y="1576818"/>
              <a:ext cx="11440334" cy="0"/>
            </a:xfrm>
            <a:prstGeom prst="line">
              <a:avLst/>
            </a:prstGeom>
            <a:ln w="190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B6CD51A8-932D-46B4-8A0A-5E3F0E7EEAA9}"/>
              </a:ext>
            </a:extLst>
          </p:cNvPr>
          <p:cNvSpPr>
            <a:spLocks noGrp="1"/>
          </p:cNvSpPr>
          <p:nvPr>
            <p:ph type="sldNum" sz="quarter" idx="11"/>
          </p:nvPr>
        </p:nvSpPr>
        <p:spPr/>
        <p:txBody>
          <a:bodyPr/>
          <a:lstStyle/>
          <a:p>
            <a:fld id="{8917037F-13F4-43B6-99FF-D710FE0C4777}" type="slidenum">
              <a:rPr lang="en-GB" smtClean="0"/>
              <a:pPr/>
              <a:t>3</a:t>
            </a:fld>
            <a:endParaRPr lang="en-GB" dirty="0"/>
          </a:p>
        </p:txBody>
      </p:sp>
      <p:sp>
        <p:nvSpPr>
          <p:cNvPr id="11" name="Title 1">
            <a:extLst>
              <a:ext uri="{FF2B5EF4-FFF2-40B4-BE49-F238E27FC236}">
                <a16:creationId xmlns:a16="http://schemas.microsoft.com/office/drawing/2014/main" id="{6A41EF25-C3F1-44FD-9E24-F2C636DD400B}"/>
              </a:ext>
            </a:extLst>
          </p:cNvPr>
          <p:cNvSpPr txBox="1">
            <a:spLocks/>
          </p:cNvSpPr>
          <p:nvPr/>
        </p:nvSpPr>
        <p:spPr>
          <a:xfrm>
            <a:off x="626872" y="655459"/>
            <a:ext cx="10938256" cy="814966"/>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algn="ctr"/>
            <a:r>
              <a:rPr lang="el-GR" dirty="0">
                <a:solidFill>
                  <a:schemeClr val="bg1"/>
                </a:solidFill>
              </a:rPr>
              <a:t>Ταυτότητα έρευνας </a:t>
            </a:r>
            <a:r>
              <a:rPr lang="en-US" dirty="0">
                <a:solidFill>
                  <a:schemeClr val="bg1"/>
                </a:solidFill>
              </a:rPr>
              <a:t>Grant Thornton</a:t>
            </a:r>
            <a:endParaRPr lang="el-GR" dirty="0"/>
          </a:p>
        </p:txBody>
      </p:sp>
      <p:sp>
        <p:nvSpPr>
          <p:cNvPr id="2" name="Rectangle 1">
            <a:extLst>
              <a:ext uri="{FF2B5EF4-FFF2-40B4-BE49-F238E27FC236}">
                <a16:creationId xmlns:a16="http://schemas.microsoft.com/office/drawing/2014/main" id="{22BCD50A-C2A9-4D3D-AA4B-E72647AE8EA5}"/>
              </a:ext>
            </a:extLst>
          </p:cNvPr>
          <p:cNvSpPr/>
          <p:nvPr/>
        </p:nvSpPr>
        <p:spPr>
          <a:xfrm>
            <a:off x="294968" y="5820197"/>
            <a:ext cx="4414684" cy="314663"/>
          </a:xfrm>
          <a:prstGeom prst="rect">
            <a:avLst/>
          </a:prstGeom>
        </p:spPr>
        <p:txBody>
          <a:bodyPr rtlCol="0" anchor="ctr"/>
          <a:lstStyle/>
          <a:p>
            <a:r>
              <a:rPr lang="en-US" sz="800" dirty="0"/>
              <a:t>*</a:t>
            </a:r>
            <a:r>
              <a:rPr lang="el-GR" sz="800" dirty="0"/>
              <a:t>Ενδέχεται να υπάρχουν αποκλίσεις της τάξεως +/-1% λόγω στρογγυλοποιήσεων</a:t>
            </a:r>
          </a:p>
        </p:txBody>
      </p:sp>
      <p:sp>
        <p:nvSpPr>
          <p:cNvPr id="9" name="Rectangle 8">
            <a:extLst>
              <a:ext uri="{FF2B5EF4-FFF2-40B4-BE49-F238E27FC236}">
                <a16:creationId xmlns:a16="http://schemas.microsoft.com/office/drawing/2014/main" id="{9F6708B8-14BA-485F-BA40-D91DC244D6CC}"/>
              </a:ext>
            </a:extLst>
          </p:cNvPr>
          <p:cNvSpPr/>
          <p:nvPr/>
        </p:nvSpPr>
        <p:spPr>
          <a:xfrm>
            <a:off x="6135328" y="3947151"/>
            <a:ext cx="4414684" cy="314663"/>
          </a:xfrm>
          <a:prstGeom prst="rect">
            <a:avLst/>
          </a:prstGeom>
        </p:spPr>
        <p:txBody>
          <a:bodyPr rtlCol="0" anchor="ctr"/>
          <a:lstStyle/>
          <a:p>
            <a:r>
              <a:rPr lang="en-US" sz="1600" dirty="0"/>
              <a:t>*</a:t>
            </a:r>
            <a:endParaRPr lang="el-GR" sz="1600" dirty="0"/>
          </a:p>
        </p:txBody>
      </p:sp>
      <p:sp>
        <p:nvSpPr>
          <p:cNvPr id="10" name="Rectangle 9">
            <a:extLst>
              <a:ext uri="{FF2B5EF4-FFF2-40B4-BE49-F238E27FC236}">
                <a16:creationId xmlns:a16="http://schemas.microsoft.com/office/drawing/2014/main" id="{7041E47F-7B25-40B9-9AC8-2E7F51C6A966}"/>
              </a:ext>
            </a:extLst>
          </p:cNvPr>
          <p:cNvSpPr/>
          <p:nvPr/>
        </p:nvSpPr>
        <p:spPr>
          <a:xfrm>
            <a:off x="7777316" y="5754453"/>
            <a:ext cx="4414684" cy="314663"/>
          </a:xfrm>
          <a:prstGeom prst="rect">
            <a:avLst/>
          </a:prstGeom>
        </p:spPr>
        <p:txBody>
          <a:bodyPr rtlCol="0" anchor="ctr"/>
          <a:lstStyle/>
          <a:p>
            <a:r>
              <a:rPr lang="en-US" sz="1050" dirty="0"/>
              <a:t>*CEO Survey conducted by Kantar from July to September 2022</a:t>
            </a:r>
            <a:endParaRPr lang="el-GR" sz="1050" dirty="0"/>
          </a:p>
        </p:txBody>
      </p:sp>
    </p:spTree>
    <p:extLst>
      <p:ext uri="{BB962C8B-B14F-4D97-AF65-F5344CB8AC3E}">
        <p14:creationId xmlns:p14="http://schemas.microsoft.com/office/powerpoint/2010/main" val="1284070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ltGray">
          <a:xfrm>
            <a:off x="0" y="0"/>
            <a:ext cx="12192000" cy="6858000"/>
          </a:xfrm>
          <a:prstGeom prst="rect">
            <a:avLst/>
          </a:prstGeom>
          <a:solidFill>
            <a:srgbClr val="4F2D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latin typeface="Arial" panose="020B0604020202020204" pitchFamily="34" charset="0"/>
              <a:cs typeface="Arial" panose="020B0604020202020204" pitchFamily="34" charset="0"/>
            </a:endParaRPr>
          </a:p>
        </p:txBody>
      </p:sp>
      <p:sp>
        <p:nvSpPr>
          <p:cNvPr id="7" name="TextBox 6"/>
          <p:cNvSpPr txBox="1"/>
          <p:nvPr/>
        </p:nvSpPr>
        <p:spPr>
          <a:xfrm>
            <a:off x="362956" y="2746087"/>
            <a:ext cx="7096125" cy="861774"/>
          </a:xfrm>
          <a:prstGeom prst="rect">
            <a:avLst/>
          </a:prstGeom>
          <a:noFill/>
        </p:spPr>
        <p:txBody>
          <a:bodyPr wrap="square" lIns="0" tIns="0" rIns="0" bIns="0" rtlCol="0">
            <a:spAutoFit/>
          </a:bodyPr>
          <a:lstStyle/>
          <a:p>
            <a:r>
              <a:rPr lang="el-GR" sz="5400" b="1" dirty="0">
                <a:solidFill>
                  <a:schemeClr val="bg1"/>
                </a:solidFill>
              </a:rPr>
              <a:t>Ευχαριστούμε πολύ</a:t>
            </a:r>
            <a:endParaRPr lang="en-GB" sz="5400" b="1" dirty="0">
              <a:solidFill>
                <a:schemeClr val="bg1"/>
              </a:solidFill>
            </a:endParaRPr>
          </a:p>
        </p:txBody>
      </p:sp>
      <p:cxnSp>
        <p:nvCxnSpPr>
          <p:cNvPr id="10" name="Straight Connector 9">
            <a:extLst>
              <a:ext uri="{FF2B5EF4-FFF2-40B4-BE49-F238E27FC236}">
                <a16:creationId xmlns:a16="http://schemas.microsoft.com/office/drawing/2014/main" id="{EB1EB093-DFC2-4086-9825-CC3C12B4F916}"/>
              </a:ext>
            </a:extLst>
          </p:cNvPr>
          <p:cNvCxnSpPr>
            <a:cxnSpLocks/>
          </p:cNvCxnSpPr>
          <p:nvPr/>
        </p:nvCxnSpPr>
        <p:spPr>
          <a:xfrm>
            <a:off x="360000" y="6120000"/>
            <a:ext cx="11474161"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3DAE71D-CFDD-4A80-A4C7-C56E4CBD4674}"/>
              </a:ext>
            </a:extLst>
          </p:cNvPr>
          <p:cNvSpPr>
            <a:spLocks noGrp="1"/>
          </p:cNvSpPr>
          <p:nvPr>
            <p:ph type="sldNum" sz="quarter" idx="10"/>
          </p:nvPr>
        </p:nvSpPr>
        <p:spPr/>
        <p:txBody>
          <a:bodyPr/>
          <a:lstStyle/>
          <a:p>
            <a:fld id="{4034BEE3-566C-4068-A777-C3A4762E861B}" type="slidenum">
              <a:rPr lang="en-GB" smtClean="0">
                <a:solidFill>
                  <a:schemeClr val="bg1"/>
                </a:solidFill>
              </a:rPr>
              <a:pPr/>
              <a:t>30</a:t>
            </a:fld>
            <a:endParaRPr lang="en-GB" dirty="0">
              <a:solidFill>
                <a:schemeClr val="bg1"/>
              </a:solidFill>
            </a:endParaRPr>
          </a:p>
        </p:txBody>
      </p:sp>
    </p:spTree>
    <p:extLst>
      <p:ext uri="{BB962C8B-B14F-4D97-AF65-F5344CB8AC3E}">
        <p14:creationId xmlns:p14="http://schemas.microsoft.com/office/powerpoint/2010/main" val="2105111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BD2C6A-EE2A-4478-BC68-2696D8268D17}"/>
              </a:ext>
            </a:extLst>
          </p:cNvPr>
          <p:cNvSpPr>
            <a:spLocks noGrp="1"/>
          </p:cNvSpPr>
          <p:nvPr>
            <p:ph type="sldNum" sz="quarter" idx="11"/>
          </p:nvPr>
        </p:nvSpPr>
        <p:spPr/>
        <p:txBody>
          <a:bodyPr/>
          <a:lstStyle/>
          <a:p>
            <a:fld id="{8917037F-13F4-43B6-99FF-D710FE0C4777}" type="slidenum">
              <a:rPr lang="en-GB" smtClean="0"/>
              <a:pPr/>
              <a:t>4</a:t>
            </a:fld>
            <a:endParaRPr lang="en-GB" dirty="0"/>
          </a:p>
        </p:txBody>
      </p:sp>
      <p:sp>
        <p:nvSpPr>
          <p:cNvPr id="2" name="Title 1">
            <a:extLst>
              <a:ext uri="{FF2B5EF4-FFF2-40B4-BE49-F238E27FC236}">
                <a16:creationId xmlns:a16="http://schemas.microsoft.com/office/drawing/2014/main" id="{ADC9718A-FE7C-4470-B183-09153BBAEAF2}"/>
              </a:ext>
            </a:extLst>
          </p:cNvPr>
          <p:cNvSpPr>
            <a:spLocks noGrp="1"/>
          </p:cNvSpPr>
          <p:nvPr>
            <p:ph type="title"/>
          </p:nvPr>
        </p:nvSpPr>
        <p:spPr>
          <a:noFill/>
        </p:spPr>
        <p:txBody>
          <a:bodyPr/>
          <a:lstStyle/>
          <a:p>
            <a:pPr algn="ctr"/>
            <a:r>
              <a:rPr lang="en-US" dirty="0">
                <a:solidFill>
                  <a:schemeClr val="bg1"/>
                </a:solidFill>
              </a:rPr>
              <a:t>Grant Thornton Business Pulse</a:t>
            </a:r>
            <a:br>
              <a:rPr lang="en-US" dirty="0">
                <a:solidFill>
                  <a:schemeClr val="bg1"/>
                </a:solidFill>
              </a:rPr>
            </a:br>
            <a:r>
              <a:rPr lang="el-GR" dirty="0">
                <a:solidFill>
                  <a:schemeClr val="bg1"/>
                </a:solidFill>
              </a:rPr>
              <a:t>Δείκτης επιχειρηματικής αισιοδοξίας</a:t>
            </a:r>
          </a:p>
        </p:txBody>
      </p:sp>
      <p:sp>
        <p:nvSpPr>
          <p:cNvPr id="3" name="Text Placeholder 2">
            <a:extLst>
              <a:ext uri="{FF2B5EF4-FFF2-40B4-BE49-F238E27FC236}">
                <a16:creationId xmlns:a16="http://schemas.microsoft.com/office/drawing/2014/main" id="{AE6B61F7-D663-485B-BB54-BEE1F574BB76}"/>
              </a:ext>
            </a:extLst>
          </p:cNvPr>
          <p:cNvSpPr>
            <a:spLocks noGrp="1"/>
          </p:cNvSpPr>
          <p:nvPr>
            <p:ph type="body" sz="quarter" idx="10"/>
          </p:nvPr>
        </p:nvSpPr>
        <p:spPr>
          <a:noFill/>
        </p:spPr>
        <p:txBody>
          <a:bodyPr/>
          <a:lstStyle/>
          <a:p>
            <a:r>
              <a:rPr lang="el-GR" dirty="0"/>
              <a:t>Μετά από μια μακρά περίοδο που ο δείκτης προσδοκιών για τις ελληνικές επιχειρήσεις ήταν σε αρκετά χαμηλότερα επίπεδα σε σχέση με τον ευρωπαϊκό και παγκόσμιο μέσο όρο, από το 2019 τα επίπεδα αισιοδοξίας είναι πλέον υψηλότερα από τα αντίστοιχα ευρωπαϊκά και διεθνή.</a:t>
            </a:r>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Παρά την επιβάρυνση του οικονομικού κλίματος λόγω της πανδημίας, η αισιοδοξία ξαναγύρισε στους Έλληνες επιχειρηματίες το 1</a:t>
            </a:r>
            <a:r>
              <a:rPr lang="el-GR" baseline="30000" dirty="0">
                <a:latin typeface="Arial" panose="020B0604020202020204" pitchFamily="34" charset="0"/>
                <a:cs typeface="Arial" panose="020B0604020202020204" pitchFamily="34" charset="0"/>
              </a:rPr>
              <a:t>ο</a:t>
            </a:r>
            <a:r>
              <a:rPr lang="el-GR" dirty="0">
                <a:latin typeface="Arial" panose="020B0604020202020204" pitchFamily="34" charset="0"/>
                <a:cs typeface="Arial" panose="020B0604020202020204" pitchFamily="34" charset="0"/>
              </a:rPr>
              <a:t> εξάμηνο 2021 και στο τέλος του 2021 είχε τάση ανάκαμψης προς προ πανδημίας επίπεδα. </a:t>
            </a:r>
            <a:endParaRPr lang="en-US"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Εντούτοις τα γεγονότα του τελευταίου εξαμήνου έχουν σημαντική αρνητική επίδραση και τα επίπεδα αισιοδοξίας έχουν μειωθεί αισθητά.</a:t>
            </a:r>
            <a:endParaRPr lang="el-GR" b="1"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Ερμηνεύοντας τα διαφορετικά χαρακτηριστικά που συνθέτουν την τάση αυτή, θα παρατηρούσαμε ότι οι Έλληνες επιχειρηματίες είναι απαισιόδοξοι αναφορικά με τις προοπτικές της οικονομίας, παρόλα αυτά εκτιμούν ότι περιορισμοί ανάπτυξης που έχουν ενταθεί το τελευταίο διάστημα τους επηρεάζουν λιγότερο από τους ομόλογούς τους σε ευρωπαϊκό και παγκόσμιο επίπεδο και ως αποτέλεσμα τα επίπεδα αισιοδοξίας τους συνεχίζουν να παραμένουνε σε υψηλότερα επίπεδα από τα αντίστοιχα ευρωπαϊκά και παγκόσμια </a:t>
            </a:r>
            <a:r>
              <a:rPr lang="en-US" b="1" dirty="0">
                <a:solidFill>
                  <a:schemeClr val="accent3"/>
                </a:solidFill>
                <a:latin typeface="Arial" panose="020B0604020202020204" pitchFamily="34" charset="0"/>
                <a:cs typeface="Arial" panose="020B0604020202020204" pitchFamily="34" charset="0"/>
              </a:rPr>
              <a:t>(slide 5)</a:t>
            </a:r>
            <a:endParaRPr lang="el-GR"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228530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CD51A8-932D-46B4-8A0A-5E3F0E7EEAA9}"/>
              </a:ext>
            </a:extLst>
          </p:cNvPr>
          <p:cNvSpPr>
            <a:spLocks noGrp="1"/>
          </p:cNvSpPr>
          <p:nvPr>
            <p:ph type="sldNum" sz="quarter" idx="11"/>
          </p:nvPr>
        </p:nvSpPr>
        <p:spPr/>
        <p:txBody>
          <a:bodyPr/>
          <a:lstStyle/>
          <a:p>
            <a:fld id="{8917037F-13F4-43B6-99FF-D710FE0C4777}" type="slidenum">
              <a:rPr lang="en-GB" smtClean="0"/>
              <a:pPr/>
              <a:t>5</a:t>
            </a:fld>
            <a:endParaRPr lang="en-GB" dirty="0"/>
          </a:p>
        </p:txBody>
      </p:sp>
      <p:graphicFrame>
        <p:nvGraphicFramePr>
          <p:cNvPr id="6" name="Chart 5">
            <a:extLst>
              <a:ext uri="{FF2B5EF4-FFF2-40B4-BE49-F238E27FC236}">
                <a16:creationId xmlns:a16="http://schemas.microsoft.com/office/drawing/2014/main" id="{184FB3E1-9886-423C-B8EA-D154C34B1544}"/>
              </a:ext>
            </a:extLst>
          </p:cNvPr>
          <p:cNvGraphicFramePr>
            <a:graphicFrameLocks noGrp="1"/>
          </p:cNvGraphicFramePr>
          <p:nvPr>
            <p:extLst>
              <p:ext uri="{D42A27DB-BD31-4B8C-83A1-F6EECF244321}">
                <p14:modId xmlns:p14="http://schemas.microsoft.com/office/powerpoint/2010/main" val="2518505963"/>
              </p:ext>
            </p:extLst>
          </p:nvPr>
        </p:nvGraphicFramePr>
        <p:xfrm>
          <a:off x="805070" y="271150"/>
          <a:ext cx="10485782" cy="5573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610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BD2C6A-EE2A-4478-BC68-2696D8268D17}"/>
              </a:ext>
            </a:extLst>
          </p:cNvPr>
          <p:cNvSpPr>
            <a:spLocks noGrp="1"/>
          </p:cNvSpPr>
          <p:nvPr>
            <p:ph type="sldNum" sz="quarter" idx="11"/>
          </p:nvPr>
        </p:nvSpPr>
        <p:spPr/>
        <p:txBody>
          <a:bodyPr/>
          <a:lstStyle/>
          <a:p>
            <a:fld id="{8917037F-13F4-43B6-99FF-D710FE0C4777}" type="slidenum">
              <a:rPr lang="en-GB" smtClean="0"/>
              <a:pPr/>
              <a:t>6</a:t>
            </a:fld>
            <a:endParaRPr lang="en-GB" dirty="0"/>
          </a:p>
        </p:txBody>
      </p:sp>
      <p:sp>
        <p:nvSpPr>
          <p:cNvPr id="2" name="Title 1">
            <a:extLst>
              <a:ext uri="{FF2B5EF4-FFF2-40B4-BE49-F238E27FC236}">
                <a16:creationId xmlns:a16="http://schemas.microsoft.com/office/drawing/2014/main" id="{ADC9718A-FE7C-4470-B183-09153BBAEAF2}"/>
              </a:ext>
            </a:extLst>
          </p:cNvPr>
          <p:cNvSpPr>
            <a:spLocks noGrp="1"/>
          </p:cNvSpPr>
          <p:nvPr>
            <p:ph type="title"/>
          </p:nvPr>
        </p:nvSpPr>
        <p:spPr>
          <a:noFill/>
        </p:spPr>
        <p:txBody>
          <a:bodyPr/>
          <a:lstStyle/>
          <a:p>
            <a:pPr algn="ctr"/>
            <a:r>
              <a:rPr lang="el-GR" dirty="0">
                <a:solidFill>
                  <a:schemeClr val="bg1"/>
                </a:solidFill>
              </a:rPr>
              <a:t>Οι προσδοκίες των επιχειρηματιών για την πορεία της οικονομίας,</a:t>
            </a:r>
            <a:br>
              <a:rPr lang="el-GR" dirty="0">
                <a:solidFill>
                  <a:schemeClr val="bg1"/>
                </a:solidFill>
              </a:rPr>
            </a:br>
            <a:r>
              <a:rPr lang="el-GR" dirty="0">
                <a:solidFill>
                  <a:schemeClr val="bg1"/>
                </a:solidFill>
              </a:rPr>
              <a:t> τους επόμενους 12 μήνες </a:t>
            </a:r>
          </a:p>
        </p:txBody>
      </p:sp>
      <p:sp>
        <p:nvSpPr>
          <p:cNvPr id="3" name="Text Placeholder 2">
            <a:extLst>
              <a:ext uri="{FF2B5EF4-FFF2-40B4-BE49-F238E27FC236}">
                <a16:creationId xmlns:a16="http://schemas.microsoft.com/office/drawing/2014/main" id="{AE6B61F7-D663-485B-BB54-BEE1F574BB76}"/>
              </a:ext>
            </a:extLst>
          </p:cNvPr>
          <p:cNvSpPr>
            <a:spLocks noGrp="1"/>
          </p:cNvSpPr>
          <p:nvPr>
            <p:ph type="body" sz="quarter" idx="10"/>
          </p:nvPr>
        </p:nvSpPr>
        <p:spPr>
          <a:noFill/>
        </p:spPr>
        <p:txBody>
          <a:bodyPr/>
          <a:lstStyle/>
          <a:p>
            <a:r>
              <a:rPr lang="el-GR" dirty="0">
                <a:latin typeface="Arial" panose="020B0604020202020204" pitchFamily="34" charset="0"/>
                <a:cs typeface="Arial" panose="020B0604020202020204" pitchFamily="34" charset="0"/>
              </a:rPr>
              <a:t>Ποιες είναι όμως οι προσδοκίες των </a:t>
            </a:r>
            <a:r>
              <a:rPr lang="el-GR" dirty="0" err="1">
                <a:latin typeface="Arial" panose="020B0604020202020204" pitchFamily="34" charset="0"/>
                <a:cs typeface="Arial" panose="020B0604020202020204" pitchFamily="34" charset="0"/>
              </a:rPr>
              <a:t>ελλήνων</a:t>
            </a:r>
            <a:r>
              <a:rPr lang="el-GR" dirty="0">
                <a:latin typeface="Arial" panose="020B0604020202020204" pitchFamily="34" charset="0"/>
                <a:cs typeface="Arial" panose="020B0604020202020204" pitchFamily="34" charset="0"/>
              </a:rPr>
              <a:t> επιχειρηματιών αναφορικά με την εξέλιξη της ελληνικής όσο και της παγκόσμιας οικονομίας?</a:t>
            </a:r>
          </a:p>
          <a:p>
            <a:r>
              <a:rPr lang="el-GR" dirty="0">
                <a:latin typeface="Arial" panose="020B0604020202020204" pitchFamily="34" charset="0"/>
                <a:cs typeface="Arial" panose="020B0604020202020204" pitchFamily="34" charset="0"/>
              </a:rPr>
              <a:t>Με δεδομένο ότι η ελληνική οικονομία έχει σημειώσει υψηλούς ρυθμούς ανάπτυξης το α’ εξάμηνο του 2022, κάτι που αναμένεται να ισχύει και για το 3ο τρίμηνο του έτους, σήμερα οι 4 στους 10 Έλληνες επιχειρηματίες είναι αισιόδοξοι για την εξέλιξη της οικονομίας. Εντούτοις είναι αξιοσημείωτη η πτώση της αισιοδοξίας σε σχέση με το προηγούμενο έτος όταν η σχετική αναλογία ήταν 6 στους 10. </a:t>
            </a:r>
            <a:endParaRPr lang="en-US"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Αξίζει να σημειωθεί ότι οι Έλληνες επιχειρηματίες είναι περισσότερο αισιόδοξοι για την πορεία της ελληνικής οικονομίας σε σχέση με την παγκόσμια. </a:t>
            </a:r>
            <a:r>
              <a:rPr lang="en-US" b="1" dirty="0">
                <a:solidFill>
                  <a:schemeClr val="accent3"/>
                </a:solidFill>
                <a:latin typeface="Arial" panose="020B0604020202020204" pitchFamily="34" charset="0"/>
                <a:cs typeface="Arial" panose="020B0604020202020204" pitchFamily="34" charset="0"/>
              </a:rPr>
              <a:t>(slide 7)</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17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E387-3CA0-402E-A8A3-D860FF6757FE}"/>
              </a:ext>
            </a:extLst>
          </p:cNvPr>
          <p:cNvSpPr>
            <a:spLocks noGrp="1"/>
          </p:cNvSpPr>
          <p:nvPr>
            <p:ph type="title"/>
          </p:nvPr>
        </p:nvSpPr>
        <p:spPr>
          <a:prstGeom prst="rect">
            <a:avLst/>
          </a:prstGeom>
        </p:spPr>
        <p:txBody>
          <a:bodyPr/>
          <a:lstStyle/>
          <a:p>
            <a:r>
              <a:rPr lang="el-GR" dirty="0">
                <a:solidFill>
                  <a:schemeClr val="accent1"/>
                </a:solidFill>
              </a:rPr>
              <a:t>Οι προσδοκίες των επιχειρηματιών για την πορεία της οικονομίας, τους επόμενους 12 μήνες</a:t>
            </a:r>
            <a:r>
              <a:rPr lang="en-US" dirty="0">
                <a:solidFill>
                  <a:schemeClr val="accent1"/>
                </a:solidFill>
              </a:rPr>
              <a:t> (%)</a:t>
            </a:r>
            <a:endParaRPr lang="el-GR" dirty="0"/>
          </a:p>
        </p:txBody>
      </p:sp>
      <p:sp>
        <p:nvSpPr>
          <p:cNvPr id="16" name="Content Placeholder 6">
            <a:extLst>
              <a:ext uri="{FF2B5EF4-FFF2-40B4-BE49-F238E27FC236}">
                <a16:creationId xmlns:a16="http://schemas.microsoft.com/office/drawing/2014/main" id="{9DD3CA3D-25DB-475A-9838-61006C17AD7D}"/>
              </a:ext>
            </a:extLst>
          </p:cNvPr>
          <p:cNvSpPr txBox="1">
            <a:spLocks/>
          </p:cNvSpPr>
          <p:nvPr/>
        </p:nvSpPr>
        <p:spPr>
          <a:xfrm>
            <a:off x="2037976" y="5784453"/>
            <a:ext cx="1500354" cy="244326"/>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200" b="1" dirty="0">
                <a:solidFill>
                  <a:schemeClr val="accent1"/>
                </a:solidFill>
              </a:rPr>
              <a:t>Ελληνική οικονομία</a:t>
            </a:r>
            <a:endParaRPr lang="en-US" sz="1200" dirty="0">
              <a:solidFill>
                <a:schemeClr val="accent1"/>
              </a:solidFill>
            </a:endParaRPr>
          </a:p>
        </p:txBody>
      </p:sp>
      <p:sp>
        <p:nvSpPr>
          <p:cNvPr id="17" name="Content Placeholder 6">
            <a:extLst>
              <a:ext uri="{FF2B5EF4-FFF2-40B4-BE49-F238E27FC236}">
                <a16:creationId xmlns:a16="http://schemas.microsoft.com/office/drawing/2014/main" id="{B091C605-A2A9-443D-9E75-86E12ECC0B89}"/>
              </a:ext>
            </a:extLst>
          </p:cNvPr>
          <p:cNvSpPr txBox="1">
            <a:spLocks/>
          </p:cNvSpPr>
          <p:nvPr/>
        </p:nvSpPr>
        <p:spPr>
          <a:xfrm>
            <a:off x="7971187" y="5786974"/>
            <a:ext cx="1699587" cy="2520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400" b="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l-GR" sz="1200" b="1" dirty="0">
                <a:solidFill>
                  <a:schemeClr val="accent1"/>
                </a:solidFill>
              </a:rPr>
              <a:t>Παγκόσμια οικονομία</a:t>
            </a:r>
            <a:endParaRPr lang="en-US" sz="1200" dirty="0">
              <a:solidFill>
                <a:schemeClr val="accent1"/>
              </a:solidFill>
            </a:endParaRPr>
          </a:p>
        </p:txBody>
      </p:sp>
      <p:sp>
        <p:nvSpPr>
          <p:cNvPr id="8" name="Slide Number Placeholder 7">
            <a:extLst>
              <a:ext uri="{FF2B5EF4-FFF2-40B4-BE49-F238E27FC236}">
                <a16:creationId xmlns:a16="http://schemas.microsoft.com/office/drawing/2014/main" id="{FF6F32F8-031C-4CD5-9C88-F752AB33D688}"/>
              </a:ext>
            </a:extLst>
          </p:cNvPr>
          <p:cNvSpPr>
            <a:spLocks noGrp="1"/>
          </p:cNvSpPr>
          <p:nvPr>
            <p:ph type="sldNum" sz="quarter" idx="10"/>
          </p:nvPr>
        </p:nvSpPr>
        <p:spPr/>
        <p:txBody>
          <a:bodyPr/>
          <a:lstStyle/>
          <a:p>
            <a:fld id="{4034BEE3-566C-4068-A777-C3A4762E861B}" type="slidenum">
              <a:rPr lang="en-GB" smtClean="0"/>
              <a:pPr/>
              <a:t>7</a:t>
            </a:fld>
            <a:endParaRPr lang="en-GB" dirty="0"/>
          </a:p>
        </p:txBody>
      </p:sp>
      <p:pic>
        <p:nvPicPr>
          <p:cNvPr id="4" name="Content Placeholder 3">
            <a:extLst>
              <a:ext uri="{FF2B5EF4-FFF2-40B4-BE49-F238E27FC236}">
                <a16:creationId xmlns:a16="http://schemas.microsoft.com/office/drawing/2014/main" id="{B3919CF3-9C05-4F7F-8A2B-7B3F6B44A960}"/>
              </a:ext>
            </a:extLst>
          </p:cNvPr>
          <p:cNvPicPr>
            <a:picLocks noGrp="1" noChangeAspect="1"/>
          </p:cNvPicPr>
          <p:nvPr>
            <p:ph sz="quarter" idx="13"/>
          </p:nvPr>
        </p:nvPicPr>
        <p:blipFill rotWithShape="1">
          <a:blip r:embed="rId3"/>
          <a:srcRect r="19140"/>
          <a:stretch/>
        </p:blipFill>
        <p:spPr>
          <a:xfrm>
            <a:off x="208170" y="1527591"/>
            <a:ext cx="4642126" cy="4192173"/>
          </a:xfrm>
          <a:prstGeom prst="rect">
            <a:avLst/>
          </a:prstGeom>
        </p:spPr>
      </p:pic>
      <p:pic>
        <p:nvPicPr>
          <p:cNvPr id="5" name="Picture 4">
            <a:extLst>
              <a:ext uri="{FF2B5EF4-FFF2-40B4-BE49-F238E27FC236}">
                <a16:creationId xmlns:a16="http://schemas.microsoft.com/office/drawing/2014/main" id="{79666DAE-A857-496E-A22E-E44AC2E1F597}"/>
              </a:ext>
            </a:extLst>
          </p:cNvPr>
          <p:cNvPicPr>
            <a:picLocks noChangeAspect="1"/>
          </p:cNvPicPr>
          <p:nvPr/>
        </p:nvPicPr>
        <p:blipFill rotWithShape="1">
          <a:blip r:embed="rId4"/>
          <a:srcRect l="82650" t="46615" r="15347" b="9846"/>
          <a:stretch/>
        </p:blipFill>
        <p:spPr>
          <a:xfrm>
            <a:off x="4962941" y="2729155"/>
            <a:ext cx="119269" cy="1789044"/>
          </a:xfrm>
          <a:prstGeom prst="rect">
            <a:avLst/>
          </a:prstGeom>
        </p:spPr>
      </p:pic>
      <p:sp>
        <p:nvSpPr>
          <p:cNvPr id="9" name="TextBox 8">
            <a:extLst>
              <a:ext uri="{FF2B5EF4-FFF2-40B4-BE49-F238E27FC236}">
                <a16:creationId xmlns:a16="http://schemas.microsoft.com/office/drawing/2014/main" id="{94146993-F5CF-4C49-8A1B-AD419EEBBBF0}"/>
              </a:ext>
            </a:extLst>
          </p:cNvPr>
          <p:cNvSpPr txBox="1"/>
          <p:nvPr/>
        </p:nvSpPr>
        <p:spPr>
          <a:xfrm>
            <a:off x="5065649" y="2808668"/>
            <a:ext cx="702364" cy="153888"/>
          </a:xfrm>
          <a:prstGeom prst="rect">
            <a:avLst/>
          </a:prstGeom>
          <a:noFill/>
        </p:spPr>
        <p:txBody>
          <a:bodyPr wrap="square" lIns="0" tIns="0" rIns="0" bIns="0" rtlCol="0">
            <a:spAutoFit/>
          </a:bodyPr>
          <a:lstStyle/>
          <a:p>
            <a:r>
              <a:rPr lang="el-GR" sz="1000" dirty="0"/>
              <a:t>Αισιόδοξοι</a:t>
            </a:r>
            <a:endParaRPr lang="el-GR" sz="1200" dirty="0"/>
          </a:p>
        </p:txBody>
      </p:sp>
      <p:sp>
        <p:nvSpPr>
          <p:cNvPr id="13" name="TextBox 12">
            <a:extLst>
              <a:ext uri="{FF2B5EF4-FFF2-40B4-BE49-F238E27FC236}">
                <a16:creationId xmlns:a16="http://schemas.microsoft.com/office/drawing/2014/main" id="{33DE08C9-0B5D-4424-924D-763B58812FB4}"/>
              </a:ext>
            </a:extLst>
          </p:cNvPr>
          <p:cNvSpPr txBox="1"/>
          <p:nvPr/>
        </p:nvSpPr>
        <p:spPr>
          <a:xfrm>
            <a:off x="5068958" y="3571100"/>
            <a:ext cx="1311963" cy="153888"/>
          </a:xfrm>
          <a:prstGeom prst="rect">
            <a:avLst/>
          </a:prstGeom>
          <a:noFill/>
        </p:spPr>
        <p:txBody>
          <a:bodyPr wrap="square" lIns="0" tIns="0" rIns="0" bIns="0" rtlCol="0">
            <a:spAutoFit/>
          </a:bodyPr>
          <a:lstStyle/>
          <a:p>
            <a:r>
              <a:rPr lang="el-GR" sz="1000" dirty="0"/>
              <a:t>Ουδέτεροι</a:t>
            </a:r>
            <a:endParaRPr lang="el-GR" sz="1200" dirty="0"/>
          </a:p>
        </p:txBody>
      </p:sp>
      <p:sp>
        <p:nvSpPr>
          <p:cNvPr id="14" name="TextBox 13">
            <a:extLst>
              <a:ext uri="{FF2B5EF4-FFF2-40B4-BE49-F238E27FC236}">
                <a16:creationId xmlns:a16="http://schemas.microsoft.com/office/drawing/2014/main" id="{F3A1DA06-3A9E-4D27-A2C1-00F81786F16E}"/>
              </a:ext>
            </a:extLst>
          </p:cNvPr>
          <p:cNvSpPr txBox="1"/>
          <p:nvPr/>
        </p:nvSpPr>
        <p:spPr>
          <a:xfrm>
            <a:off x="5059019" y="4384189"/>
            <a:ext cx="808380" cy="153888"/>
          </a:xfrm>
          <a:prstGeom prst="rect">
            <a:avLst/>
          </a:prstGeom>
          <a:noFill/>
        </p:spPr>
        <p:txBody>
          <a:bodyPr wrap="square" lIns="0" tIns="0" rIns="0" bIns="0" rtlCol="0">
            <a:spAutoFit/>
          </a:bodyPr>
          <a:lstStyle/>
          <a:p>
            <a:r>
              <a:rPr lang="el-GR" sz="1000" dirty="0"/>
              <a:t>Απαισιόδοξοι</a:t>
            </a:r>
          </a:p>
        </p:txBody>
      </p:sp>
      <p:pic>
        <p:nvPicPr>
          <p:cNvPr id="10" name="Picture 9">
            <a:extLst>
              <a:ext uri="{FF2B5EF4-FFF2-40B4-BE49-F238E27FC236}">
                <a16:creationId xmlns:a16="http://schemas.microsoft.com/office/drawing/2014/main" id="{BF4C3959-6889-445C-850A-D706C265DEA5}"/>
              </a:ext>
            </a:extLst>
          </p:cNvPr>
          <p:cNvPicPr>
            <a:picLocks noChangeAspect="1"/>
          </p:cNvPicPr>
          <p:nvPr/>
        </p:nvPicPr>
        <p:blipFill rotWithShape="1">
          <a:blip r:embed="rId5"/>
          <a:srcRect r="17504"/>
          <a:stretch/>
        </p:blipFill>
        <p:spPr>
          <a:xfrm>
            <a:off x="6007432" y="1486034"/>
            <a:ext cx="4642126" cy="4192173"/>
          </a:xfrm>
          <a:prstGeom prst="rect">
            <a:avLst/>
          </a:prstGeom>
        </p:spPr>
      </p:pic>
      <p:pic>
        <p:nvPicPr>
          <p:cNvPr id="18" name="Picture 17">
            <a:extLst>
              <a:ext uri="{FF2B5EF4-FFF2-40B4-BE49-F238E27FC236}">
                <a16:creationId xmlns:a16="http://schemas.microsoft.com/office/drawing/2014/main" id="{BD2CD47C-9942-4FF0-A2AF-02174FFAD7A3}"/>
              </a:ext>
            </a:extLst>
          </p:cNvPr>
          <p:cNvPicPr>
            <a:picLocks noChangeAspect="1"/>
          </p:cNvPicPr>
          <p:nvPr/>
        </p:nvPicPr>
        <p:blipFill rotWithShape="1">
          <a:blip r:embed="rId4"/>
          <a:srcRect l="82650" t="46615" r="15347" b="9846"/>
          <a:stretch/>
        </p:blipFill>
        <p:spPr>
          <a:xfrm>
            <a:off x="10579101" y="2806099"/>
            <a:ext cx="119269" cy="1789044"/>
          </a:xfrm>
          <a:prstGeom prst="rect">
            <a:avLst/>
          </a:prstGeom>
        </p:spPr>
      </p:pic>
      <p:sp>
        <p:nvSpPr>
          <p:cNvPr id="19" name="TextBox 18">
            <a:extLst>
              <a:ext uri="{FF2B5EF4-FFF2-40B4-BE49-F238E27FC236}">
                <a16:creationId xmlns:a16="http://schemas.microsoft.com/office/drawing/2014/main" id="{5975A8B9-0CE5-4E4B-B835-FBAA978A3AA9}"/>
              </a:ext>
            </a:extLst>
          </p:cNvPr>
          <p:cNvSpPr txBox="1"/>
          <p:nvPr/>
        </p:nvSpPr>
        <p:spPr>
          <a:xfrm>
            <a:off x="10681809" y="2885612"/>
            <a:ext cx="702364" cy="153888"/>
          </a:xfrm>
          <a:prstGeom prst="rect">
            <a:avLst/>
          </a:prstGeom>
          <a:noFill/>
        </p:spPr>
        <p:txBody>
          <a:bodyPr wrap="square" lIns="0" tIns="0" rIns="0" bIns="0" rtlCol="0">
            <a:spAutoFit/>
          </a:bodyPr>
          <a:lstStyle/>
          <a:p>
            <a:r>
              <a:rPr lang="el-GR" sz="1000" dirty="0"/>
              <a:t>Αισιόδοξοι</a:t>
            </a:r>
            <a:endParaRPr lang="el-GR" sz="1200" dirty="0"/>
          </a:p>
        </p:txBody>
      </p:sp>
      <p:sp>
        <p:nvSpPr>
          <p:cNvPr id="20" name="TextBox 19">
            <a:extLst>
              <a:ext uri="{FF2B5EF4-FFF2-40B4-BE49-F238E27FC236}">
                <a16:creationId xmlns:a16="http://schemas.microsoft.com/office/drawing/2014/main" id="{63978415-8F30-4026-AC70-9C053EC47282}"/>
              </a:ext>
            </a:extLst>
          </p:cNvPr>
          <p:cNvSpPr txBox="1"/>
          <p:nvPr/>
        </p:nvSpPr>
        <p:spPr>
          <a:xfrm>
            <a:off x="10685118" y="3648044"/>
            <a:ext cx="1311963" cy="153888"/>
          </a:xfrm>
          <a:prstGeom prst="rect">
            <a:avLst/>
          </a:prstGeom>
          <a:noFill/>
        </p:spPr>
        <p:txBody>
          <a:bodyPr wrap="square" lIns="0" tIns="0" rIns="0" bIns="0" rtlCol="0">
            <a:spAutoFit/>
          </a:bodyPr>
          <a:lstStyle/>
          <a:p>
            <a:r>
              <a:rPr lang="el-GR" sz="1000" dirty="0"/>
              <a:t>Ουδέτεροι</a:t>
            </a:r>
            <a:endParaRPr lang="el-GR" sz="1200" dirty="0"/>
          </a:p>
        </p:txBody>
      </p:sp>
      <p:sp>
        <p:nvSpPr>
          <p:cNvPr id="21" name="TextBox 20">
            <a:extLst>
              <a:ext uri="{FF2B5EF4-FFF2-40B4-BE49-F238E27FC236}">
                <a16:creationId xmlns:a16="http://schemas.microsoft.com/office/drawing/2014/main" id="{78E943E8-3F3B-4F9E-84DC-D701BA9DA558}"/>
              </a:ext>
            </a:extLst>
          </p:cNvPr>
          <p:cNvSpPr txBox="1"/>
          <p:nvPr/>
        </p:nvSpPr>
        <p:spPr>
          <a:xfrm>
            <a:off x="10675179" y="4461133"/>
            <a:ext cx="808380" cy="153888"/>
          </a:xfrm>
          <a:prstGeom prst="rect">
            <a:avLst/>
          </a:prstGeom>
          <a:noFill/>
        </p:spPr>
        <p:txBody>
          <a:bodyPr wrap="square" lIns="0" tIns="0" rIns="0" bIns="0" rtlCol="0">
            <a:spAutoFit/>
          </a:bodyPr>
          <a:lstStyle/>
          <a:p>
            <a:r>
              <a:rPr lang="el-GR" sz="1000" dirty="0"/>
              <a:t>Απαισιόδοξοι</a:t>
            </a:r>
          </a:p>
        </p:txBody>
      </p:sp>
    </p:spTree>
    <p:extLst>
      <p:ext uri="{BB962C8B-B14F-4D97-AF65-F5344CB8AC3E}">
        <p14:creationId xmlns:p14="http://schemas.microsoft.com/office/powerpoint/2010/main" val="4249188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BD2C6A-EE2A-4478-BC68-2696D8268D17}"/>
              </a:ext>
            </a:extLst>
          </p:cNvPr>
          <p:cNvSpPr>
            <a:spLocks noGrp="1"/>
          </p:cNvSpPr>
          <p:nvPr>
            <p:ph type="sldNum" sz="quarter" idx="11"/>
          </p:nvPr>
        </p:nvSpPr>
        <p:spPr/>
        <p:txBody>
          <a:bodyPr/>
          <a:lstStyle/>
          <a:p>
            <a:fld id="{8917037F-13F4-43B6-99FF-D710FE0C4777}" type="slidenum">
              <a:rPr lang="en-GB" smtClean="0"/>
              <a:pPr/>
              <a:t>8</a:t>
            </a:fld>
            <a:endParaRPr lang="en-GB" dirty="0"/>
          </a:p>
        </p:txBody>
      </p:sp>
      <p:sp>
        <p:nvSpPr>
          <p:cNvPr id="2" name="Title 1">
            <a:extLst>
              <a:ext uri="{FF2B5EF4-FFF2-40B4-BE49-F238E27FC236}">
                <a16:creationId xmlns:a16="http://schemas.microsoft.com/office/drawing/2014/main" id="{ADC9718A-FE7C-4470-B183-09153BBAEAF2}"/>
              </a:ext>
            </a:extLst>
          </p:cNvPr>
          <p:cNvSpPr>
            <a:spLocks noGrp="1"/>
          </p:cNvSpPr>
          <p:nvPr>
            <p:ph type="title"/>
          </p:nvPr>
        </p:nvSpPr>
        <p:spPr>
          <a:noFill/>
        </p:spPr>
        <p:txBody>
          <a:bodyPr/>
          <a:lstStyle/>
          <a:p>
            <a:pPr algn="ctr"/>
            <a:r>
              <a:rPr lang="el-GR" dirty="0">
                <a:solidFill>
                  <a:schemeClr val="bg1"/>
                </a:solidFill>
              </a:rPr>
              <a:t>Οι προσδοκίες των επιχειρηματιών για τις επιχειρήσεις,</a:t>
            </a:r>
            <a:br>
              <a:rPr lang="el-GR" dirty="0">
                <a:solidFill>
                  <a:schemeClr val="bg1"/>
                </a:solidFill>
              </a:rPr>
            </a:br>
            <a:r>
              <a:rPr lang="el-GR" dirty="0">
                <a:solidFill>
                  <a:schemeClr val="bg1"/>
                </a:solidFill>
              </a:rPr>
              <a:t>τους επόμενους 12 μήνες </a:t>
            </a:r>
          </a:p>
        </p:txBody>
      </p:sp>
      <p:sp>
        <p:nvSpPr>
          <p:cNvPr id="3" name="Text Placeholder 2">
            <a:extLst>
              <a:ext uri="{FF2B5EF4-FFF2-40B4-BE49-F238E27FC236}">
                <a16:creationId xmlns:a16="http://schemas.microsoft.com/office/drawing/2014/main" id="{AE6B61F7-D663-485B-BB54-BEE1F574BB76}"/>
              </a:ext>
            </a:extLst>
          </p:cNvPr>
          <p:cNvSpPr>
            <a:spLocks noGrp="1"/>
          </p:cNvSpPr>
          <p:nvPr>
            <p:ph type="body" sz="quarter" idx="10"/>
          </p:nvPr>
        </p:nvSpPr>
        <p:spPr>
          <a:noFill/>
        </p:spPr>
        <p:txBody>
          <a:bodyPr/>
          <a:lstStyle/>
          <a:p>
            <a:r>
              <a:rPr lang="el-GR" dirty="0">
                <a:latin typeface="Arial" panose="020B0604020202020204" pitchFamily="34" charset="0"/>
                <a:cs typeface="Arial" panose="020B0604020202020204" pitchFamily="34" charset="0"/>
              </a:rPr>
              <a:t>Η ισχυρή ανάπτυξη που καταγράφηκε το α΄ εξάμηνο του 2022, επηρεάζει και τα επίπεδα αισιοδοξίας των Ελλήνων επιχειρηματιών για τις ίδιες τους τις επιχειρήσεις αν και εδώ αυτό έχει σημαντική κάμψη με το αντίστοιχο διάστημα του 2021. Οι 7 στους 10 είναι αισιόδοξοι ότι θα αυξηθούν τα έσοδά τους, και οι 6 στους 10 τα κέρδη τους, όταν πέρυσι τα αντίστοιχα επίπεδα ήταν 8 και 7 στους 10 αντίστοιχα. </a:t>
            </a:r>
          </a:p>
          <a:p>
            <a:r>
              <a:rPr lang="el-GR" dirty="0">
                <a:latin typeface="Arial" panose="020B0604020202020204" pitchFamily="34" charset="0"/>
                <a:cs typeface="Arial" panose="020B0604020202020204" pitchFamily="34" charset="0"/>
              </a:rPr>
              <a:t>Ελαφρώς μειωμένη αλλά στα ίδια περίπου επίπεδα με πέρυσι (1 στους 3) παραμένει και η αισιοδοξία για αύξηση των εξαγωγών που αποδίδεται περισσότερο στην εξωστρέφεια που όλο και περισσότερο αναπτύσσουν οι ελληνικές επιχειρήσεις παρά στο αναμενόμενο ευνοϊκό εξωτερικό περιβάλλον όπως είδαμε ανωτέρω.</a:t>
            </a:r>
          </a:p>
          <a:p>
            <a:r>
              <a:rPr lang="el-GR" dirty="0">
                <a:latin typeface="Arial" panose="020B0604020202020204" pitchFamily="34" charset="0"/>
                <a:cs typeface="Arial" panose="020B0604020202020204" pitchFamily="34" charset="0"/>
              </a:rPr>
              <a:t>Αντίστοιχη τάση παρατηρούμε και για την απασχόληση, όπου οι 5 στους 10 θεωρούν ότι θα αυξηθεί σε σχέση με 6 στους 10 το προηγούμενο έτος. </a:t>
            </a:r>
          </a:p>
          <a:p>
            <a:r>
              <a:rPr lang="el-GR" dirty="0">
                <a:latin typeface="Arial" panose="020B0604020202020204" pitchFamily="34" charset="0"/>
                <a:cs typeface="Arial" panose="020B0604020202020204" pitchFamily="34" charset="0"/>
              </a:rPr>
              <a:t>Ενδιαφέρον παρουσιάζει ότι ο δείκτης προοπτικής αύξησης των μισθών, είναι ο μόνος που παρουσιάζει οριακή αύξηση σε σχέση με το προηγούμενο έτος (οι 5 στους 10 εκτιμούν ότι θα αυξηθούν), γεγονός που αποδίδεται στις ενισχύσεις στους μισθούς που θα προκύψουν ως αποτέλεσμα των πληθωριστικών πιέσεων αλλά και στις ελλείψεις προσωπικού στην αγορά εργασίας.</a:t>
            </a:r>
            <a:r>
              <a:rPr lang="en-US" dirty="0">
                <a:latin typeface="Arial" panose="020B0604020202020204" pitchFamily="34" charset="0"/>
                <a:cs typeface="Arial" panose="020B0604020202020204" pitchFamily="34" charset="0"/>
              </a:rPr>
              <a:t> </a:t>
            </a:r>
            <a:r>
              <a:rPr lang="en-US" b="1" dirty="0">
                <a:solidFill>
                  <a:schemeClr val="accent3"/>
                </a:solidFill>
                <a:latin typeface="Arial" panose="020B0604020202020204" pitchFamily="34" charset="0"/>
                <a:cs typeface="Arial" panose="020B0604020202020204" pitchFamily="34" charset="0"/>
              </a:rPr>
              <a:t>(slide 9)</a:t>
            </a:r>
            <a:endParaRPr lang="el-GR" b="1" dirty="0">
              <a:solidFill>
                <a:schemeClr val="accent3"/>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98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011451E-235F-46F2-A3BF-225D5963C5AA}"/>
              </a:ext>
            </a:extLst>
          </p:cNvPr>
          <p:cNvGraphicFramePr>
            <a:graphicFrameLocks noGrp="1"/>
          </p:cNvGraphicFramePr>
          <p:nvPr>
            <p:custDataLst>
              <p:tags r:id="rId1"/>
            </p:custDataLst>
          </p:nvPr>
        </p:nvGraphicFramePr>
        <p:xfrm>
          <a:off x="440645" y="5390457"/>
          <a:ext cx="9448950" cy="861136"/>
        </p:xfrm>
        <a:graphic>
          <a:graphicData uri="http://schemas.openxmlformats.org/drawingml/2006/table">
            <a:tbl>
              <a:tblPr bandRow="1">
                <a:tableStyleId>{5C22544A-7EE6-4342-B048-85BDC9FD1C3A}</a:tableStyleId>
              </a:tblPr>
              <a:tblGrid>
                <a:gridCol w="1889790">
                  <a:extLst>
                    <a:ext uri="{9D8B030D-6E8A-4147-A177-3AD203B41FA5}">
                      <a16:colId xmlns:a16="http://schemas.microsoft.com/office/drawing/2014/main" val="4261545965"/>
                    </a:ext>
                  </a:extLst>
                </a:gridCol>
                <a:gridCol w="1889790">
                  <a:extLst>
                    <a:ext uri="{9D8B030D-6E8A-4147-A177-3AD203B41FA5}">
                      <a16:colId xmlns:a16="http://schemas.microsoft.com/office/drawing/2014/main" val="2262576354"/>
                    </a:ext>
                  </a:extLst>
                </a:gridCol>
                <a:gridCol w="1889790">
                  <a:extLst>
                    <a:ext uri="{9D8B030D-6E8A-4147-A177-3AD203B41FA5}">
                      <a16:colId xmlns:a16="http://schemas.microsoft.com/office/drawing/2014/main" val="600222206"/>
                    </a:ext>
                  </a:extLst>
                </a:gridCol>
                <a:gridCol w="1889790">
                  <a:extLst>
                    <a:ext uri="{9D8B030D-6E8A-4147-A177-3AD203B41FA5}">
                      <a16:colId xmlns:a16="http://schemas.microsoft.com/office/drawing/2014/main" val="2352954219"/>
                    </a:ext>
                  </a:extLst>
                </a:gridCol>
                <a:gridCol w="1889790">
                  <a:extLst>
                    <a:ext uri="{9D8B030D-6E8A-4147-A177-3AD203B41FA5}">
                      <a16:colId xmlns:a16="http://schemas.microsoft.com/office/drawing/2014/main" val="4044400267"/>
                    </a:ext>
                  </a:extLst>
                </a:gridCol>
              </a:tblGrid>
              <a:tr h="370840">
                <a:tc>
                  <a:txBody>
                    <a:bodyPr/>
                    <a:lstStyle/>
                    <a:p>
                      <a:pPr algn="ctr"/>
                      <a:r>
                        <a:rPr lang="el-GR" sz="1400" b="1" dirty="0">
                          <a:solidFill>
                            <a:schemeClr val="accent1"/>
                          </a:solidFill>
                          <a:latin typeface="Arial" panose="020B0604020202020204" pitchFamily="34" charset="0"/>
                        </a:rPr>
                        <a:t>Έσοδα</a:t>
                      </a:r>
                    </a:p>
                  </a:txBody>
                  <a:tcPr marL="129616" marR="129616" marT="64808" marB="64808">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ctr"/>
                      <a:r>
                        <a:rPr lang="el-GR" sz="1400" b="1" dirty="0">
                          <a:solidFill>
                            <a:schemeClr val="accent1"/>
                          </a:solidFill>
                          <a:latin typeface="Arial" panose="020B0604020202020204" pitchFamily="34" charset="0"/>
                        </a:rPr>
                        <a:t>Κέρδη</a:t>
                      </a:r>
                    </a:p>
                  </a:txBody>
                  <a:tcPr marL="129616" marR="129616" marT="64808" marB="64808">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ctr"/>
                      <a:r>
                        <a:rPr lang="el-GR" sz="1400" b="1" dirty="0">
                          <a:solidFill>
                            <a:schemeClr val="accent1"/>
                          </a:solidFill>
                          <a:latin typeface="Arial" panose="020B0604020202020204" pitchFamily="34" charset="0"/>
                        </a:rPr>
                        <a:t>Απασχόληση</a:t>
                      </a:r>
                    </a:p>
                  </a:txBody>
                  <a:tcPr marL="129616" marR="129616" marT="64808" marB="64808">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ctr"/>
                      <a:r>
                        <a:rPr lang="el-GR" sz="1400" b="1" dirty="0">
                          <a:solidFill>
                            <a:schemeClr val="accent1"/>
                          </a:solidFill>
                          <a:latin typeface="Arial" panose="020B0604020202020204" pitchFamily="34" charset="0"/>
                        </a:rPr>
                        <a:t>Μισθοί</a:t>
                      </a:r>
                    </a:p>
                  </a:txBody>
                  <a:tcPr marL="129616" marR="129616" marT="64808" marB="64808">
                    <a:lnL w="0" cmpd="sng">
                      <a:solidFill>
                        <a:schemeClr val="lt1"/>
                      </a:solidFill>
                    </a:lnL>
                    <a:lnR w="0" cmpd="sng">
                      <a:solidFill>
                        <a:schemeClr val="lt1"/>
                      </a:solidFill>
                    </a:lnR>
                    <a:lnT w="0" cmpd="sng">
                      <a:solidFill>
                        <a:schemeClr val="lt1"/>
                      </a:solidFill>
                    </a:lnT>
                    <a:lnB w="0" cmpd="sng">
                      <a:solidFill>
                        <a:schemeClr val="lt1"/>
                      </a:solidFill>
                    </a:lnB>
                    <a:noFill/>
                  </a:tcPr>
                </a:tc>
                <a:tc>
                  <a:txBody>
                    <a:bodyPr/>
                    <a:lstStyle/>
                    <a:p>
                      <a:pPr algn="ctr"/>
                      <a:r>
                        <a:rPr lang="el-GR" sz="1400" b="1" dirty="0">
                          <a:solidFill>
                            <a:schemeClr val="accent1"/>
                          </a:solidFill>
                          <a:latin typeface="Arial" panose="020B0604020202020204" pitchFamily="34" charset="0"/>
                        </a:rPr>
                        <a:t>Εξαγωγές</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000" b="0" i="0" u="none" strike="noStrike" kern="0" cap="none" spc="0" normalizeH="0" baseline="0" noProof="0" dirty="0">
                          <a:ln>
                            <a:noFill/>
                          </a:ln>
                          <a:solidFill>
                            <a:schemeClr val="accent1"/>
                          </a:solidFill>
                          <a:effectLst/>
                          <a:uLnTx/>
                          <a:uFillTx/>
                          <a:latin typeface="+mn-lt"/>
                          <a:ea typeface="+mn-ea"/>
                          <a:cs typeface="+mn-cs"/>
                        </a:rPr>
                        <a:t>(Εξαιρούνται οι εταιρίες χωρίς εξαγωγές)</a:t>
                      </a:r>
                      <a:endParaRPr kumimoji="0" lang="en-US" sz="1000" b="0" i="0" u="none" strike="noStrike" kern="0" cap="none" spc="0" normalizeH="0" baseline="0" noProof="0" dirty="0">
                        <a:ln>
                          <a:noFill/>
                        </a:ln>
                        <a:solidFill>
                          <a:schemeClr val="accent1"/>
                        </a:solidFill>
                        <a:effectLst/>
                        <a:uLnTx/>
                        <a:uFillTx/>
                        <a:latin typeface="+mn-lt"/>
                        <a:ea typeface="+mn-ea"/>
                        <a:cs typeface="+mn-cs"/>
                      </a:endParaRPr>
                    </a:p>
                    <a:p>
                      <a:pPr algn="ctr"/>
                      <a:endParaRPr lang="el-GR" sz="1400" b="1" dirty="0">
                        <a:solidFill>
                          <a:schemeClr val="accent1"/>
                        </a:solidFill>
                        <a:latin typeface="Arial" panose="020B0604020202020204" pitchFamily="34" charset="0"/>
                      </a:endParaRPr>
                    </a:p>
                  </a:txBody>
                  <a:tcPr marL="129616" marR="129616" marT="64808" marB="64808">
                    <a:lnL w="0" cmpd="sng">
                      <a:solidFill>
                        <a:schemeClr val="lt1"/>
                      </a:solidFill>
                    </a:lnL>
                    <a:lnR w="0" cmpd="sng">
                      <a:solidFill>
                        <a:schemeClr val="lt1"/>
                      </a:solidFill>
                    </a:lnR>
                    <a:lnT w="0" cmpd="sng">
                      <a:solidFill>
                        <a:schemeClr val="lt1"/>
                      </a:solidFill>
                    </a:lnT>
                    <a:lnB w="0" cmpd="sng">
                      <a:solidFill>
                        <a:schemeClr val="lt1"/>
                      </a:solidFill>
                    </a:lnB>
                    <a:noFill/>
                  </a:tcPr>
                </a:tc>
                <a:extLst>
                  <a:ext uri="{0D108BD9-81ED-4DB2-BD59-A6C34878D82A}">
                    <a16:rowId xmlns:a16="http://schemas.microsoft.com/office/drawing/2014/main" val="3168794115"/>
                  </a:ext>
                </a:extLst>
              </a:tr>
            </a:tbl>
          </a:graphicData>
        </a:graphic>
      </p:graphicFrame>
      <p:sp>
        <p:nvSpPr>
          <p:cNvPr id="4" name="Title 3">
            <a:extLst>
              <a:ext uri="{FF2B5EF4-FFF2-40B4-BE49-F238E27FC236}">
                <a16:creationId xmlns:a16="http://schemas.microsoft.com/office/drawing/2014/main" id="{C9419CBC-5751-40F3-A405-B676154FE1D3}"/>
              </a:ext>
            </a:extLst>
          </p:cNvPr>
          <p:cNvSpPr>
            <a:spLocks noGrp="1"/>
          </p:cNvSpPr>
          <p:nvPr>
            <p:ph type="title"/>
          </p:nvPr>
        </p:nvSpPr>
        <p:spPr/>
        <p:txBody>
          <a:bodyPr/>
          <a:lstStyle/>
          <a:p>
            <a:r>
              <a:rPr lang="el-GR" dirty="0">
                <a:solidFill>
                  <a:schemeClr val="accent1"/>
                </a:solidFill>
              </a:rPr>
              <a:t>Οι προσδοκίες των επιχειρηματιών για τις επιχειρήσεις τους επόμενους 12 μήνες (%)</a:t>
            </a:r>
          </a:p>
        </p:txBody>
      </p:sp>
      <p:sp>
        <p:nvSpPr>
          <p:cNvPr id="6" name="Slide Number Placeholder 5">
            <a:extLst>
              <a:ext uri="{FF2B5EF4-FFF2-40B4-BE49-F238E27FC236}">
                <a16:creationId xmlns:a16="http://schemas.microsoft.com/office/drawing/2014/main" id="{E11AECCC-F3C5-4433-8324-54AE5A8627E4}"/>
              </a:ext>
            </a:extLst>
          </p:cNvPr>
          <p:cNvSpPr>
            <a:spLocks noGrp="1"/>
          </p:cNvSpPr>
          <p:nvPr>
            <p:ph type="sldNum" sz="quarter" idx="4"/>
          </p:nvPr>
        </p:nvSpPr>
        <p:spPr/>
        <p:txBody>
          <a:bodyPr/>
          <a:lstStyle/>
          <a:p>
            <a:fld id="{4034BEE3-566C-4068-A777-C3A4762E861B}" type="slidenum">
              <a:rPr lang="en-GB" smtClean="0"/>
              <a:pPr/>
              <a:t>9</a:t>
            </a:fld>
            <a:endParaRPr lang="en-GB" dirty="0"/>
          </a:p>
        </p:txBody>
      </p:sp>
      <p:pic>
        <p:nvPicPr>
          <p:cNvPr id="2" name="Picture 1">
            <a:extLst>
              <a:ext uri="{FF2B5EF4-FFF2-40B4-BE49-F238E27FC236}">
                <a16:creationId xmlns:a16="http://schemas.microsoft.com/office/drawing/2014/main" id="{625C9CDE-DEA8-4D7C-B973-0AD3B6405200}"/>
              </a:ext>
            </a:extLst>
          </p:cNvPr>
          <p:cNvPicPr>
            <a:picLocks noChangeAspect="1"/>
          </p:cNvPicPr>
          <p:nvPr/>
        </p:nvPicPr>
        <p:blipFill rotWithShape="1">
          <a:blip r:embed="rId4"/>
          <a:srcRect r="19694"/>
          <a:stretch/>
        </p:blipFill>
        <p:spPr>
          <a:xfrm>
            <a:off x="570937" y="1563073"/>
            <a:ext cx="9209167" cy="4102964"/>
          </a:xfrm>
          <a:prstGeom prst="rect">
            <a:avLst/>
          </a:prstGeom>
        </p:spPr>
      </p:pic>
      <p:pic>
        <p:nvPicPr>
          <p:cNvPr id="10" name="Picture 9">
            <a:extLst>
              <a:ext uri="{FF2B5EF4-FFF2-40B4-BE49-F238E27FC236}">
                <a16:creationId xmlns:a16="http://schemas.microsoft.com/office/drawing/2014/main" id="{3D61E67B-3FED-4E0C-98D4-C714A2BF3925}"/>
              </a:ext>
            </a:extLst>
          </p:cNvPr>
          <p:cNvPicPr>
            <a:picLocks noChangeAspect="1"/>
          </p:cNvPicPr>
          <p:nvPr/>
        </p:nvPicPr>
        <p:blipFill rotWithShape="1">
          <a:blip r:embed="rId5"/>
          <a:srcRect l="82650" t="46615" r="15347" b="9846"/>
          <a:stretch/>
        </p:blipFill>
        <p:spPr>
          <a:xfrm>
            <a:off x="9952612" y="2710094"/>
            <a:ext cx="119269" cy="1789044"/>
          </a:xfrm>
          <a:prstGeom prst="rect">
            <a:avLst/>
          </a:prstGeom>
        </p:spPr>
      </p:pic>
      <p:sp>
        <p:nvSpPr>
          <p:cNvPr id="11" name="TextBox 10">
            <a:extLst>
              <a:ext uri="{FF2B5EF4-FFF2-40B4-BE49-F238E27FC236}">
                <a16:creationId xmlns:a16="http://schemas.microsoft.com/office/drawing/2014/main" id="{5387814A-F22C-485A-A9E9-5CB9FF1BF9EF}"/>
              </a:ext>
            </a:extLst>
          </p:cNvPr>
          <p:cNvSpPr txBox="1"/>
          <p:nvPr/>
        </p:nvSpPr>
        <p:spPr>
          <a:xfrm>
            <a:off x="10055320" y="2789607"/>
            <a:ext cx="702364" cy="153888"/>
          </a:xfrm>
          <a:prstGeom prst="rect">
            <a:avLst/>
          </a:prstGeom>
          <a:noFill/>
        </p:spPr>
        <p:txBody>
          <a:bodyPr wrap="square" lIns="0" tIns="0" rIns="0" bIns="0" rtlCol="0">
            <a:spAutoFit/>
          </a:bodyPr>
          <a:lstStyle/>
          <a:p>
            <a:r>
              <a:rPr lang="el-GR" sz="1000" dirty="0"/>
              <a:t>Αισιόδοξοι</a:t>
            </a:r>
            <a:endParaRPr lang="el-GR" sz="1200" dirty="0"/>
          </a:p>
        </p:txBody>
      </p:sp>
      <p:sp>
        <p:nvSpPr>
          <p:cNvPr id="12" name="TextBox 11">
            <a:extLst>
              <a:ext uri="{FF2B5EF4-FFF2-40B4-BE49-F238E27FC236}">
                <a16:creationId xmlns:a16="http://schemas.microsoft.com/office/drawing/2014/main" id="{3FFAECD3-DF11-4EBA-8EFC-055F506A86DD}"/>
              </a:ext>
            </a:extLst>
          </p:cNvPr>
          <p:cNvSpPr txBox="1"/>
          <p:nvPr/>
        </p:nvSpPr>
        <p:spPr>
          <a:xfrm>
            <a:off x="10058629" y="3552039"/>
            <a:ext cx="1311963" cy="153888"/>
          </a:xfrm>
          <a:prstGeom prst="rect">
            <a:avLst/>
          </a:prstGeom>
          <a:noFill/>
        </p:spPr>
        <p:txBody>
          <a:bodyPr wrap="square" lIns="0" tIns="0" rIns="0" bIns="0" rtlCol="0">
            <a:spAutoFit/>
          </a:bodyPr>
          <a:lstStyle/>
          <a:p>
            <a:r>
              <a:rPr lang="el-GR" sz="1000" dirty="0"/>
              <a:t>Ουδέτεροι</a:t>
            </a:r>
            <a:endParaRPr lang="el-GR" sz="1200" dirty="0"/>
          </a:p>
        </p:txBody>
      </p:sp>
      <p:sp>
        <p:nvSpPr>
          <p:cNvPr id="13" name="TextBox 12">
            <a:extLst>
              <a:ext uri="{FF2B5EF4-FFF2-40B4-BE49-F238E27FC236}">
                <a16:creationId xmlns:a16="http://schemas.microsoft.com/office/drawing/2014/main" id="{668700AF-0823-4E42-A457-E041195B06E7}"/>
              </a:ext>
            </a:extLst>
          </p:cNvPr>
          <p:cNvSpPr txBox="1"/>
          <p:nvPr/>
        </p:nvSpPr>
        <p:spPr>
          <a:xfrm>
            <a:off x="10048690" y="4365128"/>
            <a:ext cx="808380" cy="153888"/>
          </a:xfrm>
          <a:prstGeom prst="rect">
            <a:avLst/>
          </a:prstGeom>
          <a:noFill/>
        </p:spPr>
        <p:txBody>
          <a:bodyPr wrap="square" lIns="0" tIns="0" rIns="0" bIns="0" rtlCol="0">
            <a:spAutoFit/>
          </a:bodyPr>
          <a:lstStyle/>
          <a:p>
            <a:r>
              <a:rPr lang="el-GR" sz="1000" dirty="0"/>
              <a:t>Απαισιόδοξοι</a:t>
            </a:r>
          </a:p>
        </p:txBody>
      </p:sp>
    </p:spTree>
    <p:extLst>
      <p:ext uri="{BB962C8B-B14F-4D97-AF65-F5344CB8AC3E}">
        <p14:creationId xmlns:p14="http://schemas.microsoft.com/office/powerpoint/2010/main" val="2796204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NUMBEROFPAGES" val="42"/>
</p:tagLst>
</file>

<file path=ppt/tags/tag1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4.xml><?xml version="1.0" encoding="utf-8"?>
<p:tagLst xmlns:a="http://schemas.openxmlformats.org/drawingml/2006/main" xmlns:r="http://schemas.openxmlformats.org/officeDocument/2006/relationships" xmlns:p="http://schemas.openxmlformats.org/presentationml/2006/main">
  <p:tag name="TABLETYPE" val="NORMAL"/>
  <p:tag name="TABLE_ID" val="31437268"/>
</p:tagLst>
</file>

<file path=ppt/tags/tag15.xml><?xml version="1.0" encoding="utf-8"?>
<p:tagLst xmlns:a="http://schemas.openxmlformats.org/drawingml/2006/main" xmlns:r="http://schemas.openxmlformats.org/officeDocument/2006/relationships" xmlns:p="http://schemas.openxmlformats.org/presentationml/2006/main">
  <p:tag name="COLOR" val="197,0,23"/>
</p:tagLst>
</file>

<file path=ppt/tags/tag16.xml><?xml version="1.0" encoding="utf-8"?>
<p:tagLst xmlns:a="http://schemas.openxmlformats.org/drawingml/2006/main" xmlns:r="http://schemas.openxmlformats.org/officeDocument/2006/relationships" xmlns:p="http://schemas.openxmlformats.org/presentationml/2006/main">
  <p:tag name="COLOR" val="197,0,23"/>
</p:tagLst>
</file>

<file path=ppt/tags/tag17.xml><?xml version="1.0" encoding="utf-8"?>
<p:tagLst xmlns:a="http://schemas.openxmlformats.org/drawingml/2006/main" xmlns:r="http://schemas.openxmlformats.org/officeDocument/2006/relationships" xmlns:p="http://schemas.openxmlformats.org/presentationml/2006/main">
  <p:tag name="COLOR" val="174,174,159"/>
</p:tagLst>
</file>

<file path=ppt/tags/tag18.xml><?xml version="1.0" encoding="utf-8"?>
<p:tagLst xmlns:a="http://schemas.openxmlformats.org/drawingml/2006/main" xmlns:r="http://schemas.openxmlformats.org/officeDocument/2006/relationships" xmlns:p="http://schemas.openxmlformats.org/presentationml/2006/main">
  <p:tag name="COLOR" val="174,174,159"/>
</p:tagLst>
</file>

<file path=ppt/tags/tag19.xml><?xml version="1.0" encoding="utf-8"?>
<p:tagLst xmlns:a="http://schemas.openxmlformats.org/drawingml/2006/main" xmlns:r="http://schemas.openxmlformats.org/officeDocument/2006/relationships" xmlns:p="http://schemas.openxmlformats.org/presentationml/2006/main">
  <p:tag name="TABLETYPE" val="NORMAL"/>
  <p:tag name="TABLE_ID" val="31437268"/>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0.xml><?xml version="1.0" encoding="utf-8"?>
<p:tagLst xmlns:a="http://schemas.openxmlformats.org/drawingml/2006/main" xmlns:r="http://schemas.openxmlformats.org/officeDocument/2006/relationships" xmlns:p="http://schemas.openxmlformats.org/presentationml/2006/main">
  <p:tag name="COLOR" val="197,0,23"/>
</p:tagLst>
</file>

<file path=ppt/tags/tag21.xml><?xml version="1.0" encoding="utf-8"?>
<p:tagLst xmlns:a="http://schemas.openxmlformats.org/drawingml/2006/main" xmlns:r="http://schemas.openxmlformats.org/officeDocument/2006/relationships" xmlns:p="http://schemas.openxmlformats.org/presentationml/2006/main">
  <p:tag name="TABLETYPE" val="NORMAL"/>
  <p:tag name="TABLE_ID" val="31437268"/>
</p:tagLst>
</file>

<file path=ppt/tags/tag22.xml><?xml version="1.0" encoding="utf-8"?>
<p:tagLst xmlns:a="http://schemas.openxmlformats.org/drawingml/2006/main" xmlns:r="http://schemas.openxmlformats.org/officeDocument/2006/relationships" xmlns:p="http://schemas.openxmlformats.org/presentationml/2006/main">
  <p:tag name="TABLETYPE" val="NORMAL"/>
  <p:tag name="TABLE_ID" val="31437268"/>
</p:tagLst>
</file>

<file path=ppt/tags/tag23.xml><?xml version="1.0" encoding="utf-8"?>
<p:tagLst xmlns:a="http://schemas.openxmlformats.org/drawingml/2006/main" xmlns:r="http://schemas.openxmlformats.org/officeDocument/2006/relationships" xmlns:p="http://schemas.openxmlformats.org/presentationml/2006/main">
  <p:tag name="COLOR" val="197,0,23"/>
</p:tagLst>
</file>

<file path=ppt/tags/tag24.xml><?xml version="1.0" encoding="utf-8"?>
<p:tagLst xmlns:a="http://schemas.openxmlformats.org/drawingml/2006/main" xmlns:r="http://schemas.openxmlformats.org/officeDocument/2006/relationships" xmlns:p="http://schemas.openxmlformats.org/presentationml/2006/main">
  <p:tag name="TABLETYPE" val="NORMAL"/>
  <p:tag name="TABLE_ID" val="31437268"/>
</p:tagLst>
</file>

<file path=ppt/tags/tag25.xml><?xml version="1.0" encoding="utf-8"?>
<p:tagLst xmlns:a="http://schemas.openxmlformats.org/drawingml/2006/main" xmlns:r="http://schemas.openxmlformats.org/officeDocument/2006/relationships" xmlns:p="http://schemas.openxmlformats.org/presentationml/2006/main">
  <p:tag name="COLOR" val="197,0,23"/>
</p:tagLst>
</file>

<file path=ppt/tags/tag26.xml><?xml version="1.0" encoding="utf-8"?>
<p:tagLst xmlns:a="http://schemas.openxmlformats.org/drawingml/2006/main" xmlns:r="http://schemas.openxmlformats.org/officeDocument/2006/relationships" xmlns:p="http://schemas.openxmlformats.org/presentationml/2006/main">
  <p:tag name="TABLETYPE" val="NORMAL"/>
  <p:tag name="TABLE_ID" val="31437268"/>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Grant Thornton">
      <a:dk1>
        <a:sysClr val="windowText" lastClr="000000"/>
      </a:dk1>
      <a:lt1>
        <a:sysClr val="window" lastClr="FFFFFF"/>
      </a:lt1>
      <a:dk2>
        <a:srgbClr val="44546A"/>
      </a:dk2>
      <a:lt2>
        <a:srgbClr val="E7E6E6"/>
      </a:lt2>
      <a:accent1>
        <a:srgbClr val="4F2D7F"/>
      </a:accent1>
      <a:accent2>
        <a:srgbClr val="CBC4BC"/>
      </a:accent2>
      <a:accent3>
        <a:srgbClr val="00A7B5"/>
      </a:accent3>
      <a:accent4>
        <a:srgbClr val="9BD732"/>
      </a:accent4>
      <a:accent5>
        <a:srgbClr val="FF7D1E"/>
      </a:accent5>
      <a:accent6>
        <a:srgbClr val="E92841"/>
      </a:accent6>
      <a:hlink>
        <a:srgbClr val="4F2D7F"/>
      </a:hlink>
      <a:folHlink>
        <a:srgbClr val="00A7B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EC7FA21-6B0F-4391-A2F7-DA03143FE932}"/>
    </a:ext>
  </a:extLst>
</a:theme>
</file>

<file path=ppt/theme/theme4.xml><?xml version="1.0" encoding="utf-8"?>
<a:theme xmlns:a="http://schemas.openxmlformats.org/drawingml/2006/main" name="1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1278C9160AD2408B590194F15DBC22" ma:contentTypeVersion="9" ma:contentTypeDescription="Create a new document." ma:contentTypeScope="" ma:versionID="09c2a4b0508b627c0c149fad733da5c6">
  <xsd:schema xmlns:xsd="http://www.w3.org/2001/XMLSchema" xmlns:xs="http://www.w3.org/2001/XMLSchema" xmlns:p="http://schemas.microsoft.com/office/2006/metadata/properties" xmlns:ns2="349d2e48-d219-423f-a60f-a81395996a24" xmlns:ns3="151f8561-6f96-4f27-8d07-5866307680bb" targetNamespace="http://schemas.microsoft.com/office/2006/metadata/properties" ma:root="true" ma:fieldsID="64704655ee80b2c7907e5f3b989bd232" ns2:_="" ns3:_="">
    <xsd:import namespace="349d2e48-d219-423f-a60f-a81395996a24"/>
    <xsd:import namespace="151f8561-6f96-4f27-8d07-5866307680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d2e48-d219-423f-a60f-a81395996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f8561-6f96-4f27-8d07-5866307680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93883-9DEF-4394-A746-8B0504B231C0}">
  <ds:schemaRefs>
    <ds:schemaRef ds:uri="http://schemas.microsoft.com/office/infopath/2007/PartnerControls"/>
    <ds:schemaRef ds:uri="http://purl.org/dc/elements/1.1/"/>
    <ds:schemaRef ds:uri="http://schemas.microsoft.com/office/2006/metadata/properties"/>
    <ds:schemaRef ds:uri="151f8561-6f96-4f27-8d07-5866307680bb"/>
    <ds:schemaRef ds:uri="http://purl.org/dc/terms/"/>
    <ds:schemaRef ds:uri="http://schemas.openxmlformats.org/package/2006/metadata/core-properties"/>
    <ds:schemaRef ds:uri="http://schemas.microsoft.com/office/2006/documentManagement/types"/>
    <ds:schemaRef ds:uri="349d2e48-d219-423f-a60f-a81395996a24"/>
    <ds:schemaRef ds:uri="http://www.w3.org/XML/1998/namespace"/>
    <ds:schemaRef ds:uri="http://purl.org/dc/dcmitype/"/>
  </ds:schemaRefs>
</ds:datastoreItem>
</file>

<file path=customXml/itemProps2.xml><?xml version="1.0" encoding="utf-8"?>
<ds:datastoreItem xmlns:ds="http://schemas.openxmlformats.org/officeDocument/2006/customXml" ds:itemID="{1AF3404B-4F09-4AB4-85D4-C77C2A498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9d2e48-d219-423f-a60f-a81395996a24"/>
    <ds:schemaRef ds:uri="151f8561-6f96-4f27-8d07-5866307680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Kantar presentation template 16x9</Template>
  <TotalTime>6260</TotalTime>
  <Words>2227</Words>
  <Application>Microsoft Office PowerPoint</Application>
  <PresentationFormat>Widescreen</PresentationFormat>
  <Paragraphs>272</Paragraphs>
  <Slides>30</Slides>
  <Notes>29</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30</vt:i4>
      </vt:variant>
    </vt:vector>
  </HeadingPairs>
  <TitlesOfParts>
    <vt:vector size="36" baseType="lpstr">
      <vt:lpstr>Arial</vt:lpstr>
      <vt:lpstr>Calibri</vt:lpstr>
      <vt:lpstr>Kantar template master</vt:lpstr>
      <vt:lpstr>Content slides - no sub heading</vt:lpstr>
      <vt:lpstr>Technical</vt:lpstr>
      <vt:lpstr>1_Kantar template master</vt:lpstr>
      <vt:lpstr>PowerPoint Presentation</vt:lpstr>
      <vt:lpstr>Η επόμενη ημέρα για τις ελληνικές επιχειρήσεις: Εισαγωγή</vt:lpstr>
      <vt:lpstr>PowerPoint Presentation</vt:lpstr>
      <vt:lpstr>Grant Thornton Business Pulse Δείκτης επιχειρηματικής αισιοδοξίας</vt:lpstr>
      <vt:lpstr>PowerPoint Presentation</vt:lpstr>
      <vt:lpstr>Οι προσδοκίες των επιχειρηματιών για την πορεία της οικονομίας,  τους επόμενους 12 μήνες </vt:lpstr>
      <vt:lpstr>Οι προσδοκίες των επιχειρηματιών για την πορεία της οικονομίας, τους επόμενους 12 μήνες (%)</vt:lpstr>
      <vt:lpstr>Οι προσδοκίες των επιχειρηματιών για τις επιχειρήσεις, τους επόμενους 12 μήνες </vt:lpstr>
      <vt:lpstr>Οι προσδοκίες των επιχειρηματιών για τις επιχειρήσεις τους επόμενους 12 μήνες (%)</vt:lpstr>
      <vt:lpstr>Αύξηση μισθών</vt:lpstr>
      <vt:lpstr>PowerPoint Presentation</vt:lpstr>
      <vt:lpstr>Στρατηγικές ανάπτυξης των επιχειρήσεων</vt:lpstr>
      <vt:lpstr>PowerPoint Presentation</vt:lpstr>
      <vt:lpstr>Πιθανά εμπόδια στην ανάπτυξη των επιχειρήσεων</vt:lpstr>
      <vt:lpstr>Πιθανά εμπόδια στην ανάπτυξη των επιχειρήσεων</vt:lpstr>
      <vt:lpstr>Αύξηση κόστους παραγωγής και τιμολογιακή πολιτική επιχειρήσεων</vt:lpstr>
      <vt:lpstr>PowerPoint Presentation</vt:lpstr>
      <vt:lpstr>PowerPoint Presentation</vt:lpstr>
      <vt:lpstr>PowerPoint Presentation</vt:lpstr>
      <vt:lpstr>Πρωτοβουλίες ESG και θέματα κυβερνοασφάλειας</vt:lpstr>
      <vt:lpstr>Επένδυση σε πρωτοβουλίες ESG</vt:lpstr>
      <vt:lpstr>Πιθανότητα κυβερνοεπίθεσης τα επόμενα 2 χρόνια</vt:lpstr>
      <vt:lpstr>Εκτιμήσεις για πραγματοποίηση επενδύσεων</vt:lpstr>
      <vt:lpstr>Εκτιμήσεις για πραγματοποίηση επενδύσεων</vt:lpstr>
      <vt:lpstr>Ταμείο Ανάκαμψης και Ανθεκτικότητας</vt:lpstr>
      <vt:lpstr>Εκτίμηση επίδρασης Ταμείου Ανάκαμψης και Ανθεκτικότητας (ΤΑΑ)</vt:lpstr>
      <vt:lpstr>Πιθανότητα να γίνει χρήση του Ταμείου Ανάκαμψης και Ανθεκτικότητας και ετοιμότητα επιχειρήσεων</vt:lpstr>
      <vt:lpstr>Πυλώνες του Ταμείου Ανάκαμψης και Ανθεκτικότητας (ΤΑΑ)</vt:lpstr>
      <vt:lpstr>Σύνοψη</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 Survey 2022</dc:title>
  <dc:subject>Prepared for Grant Thornton</dc:subject>
  <dc:creator>Theodoratou Pia</dc:creator>
  <cp:keywords>66403451</cp:keywords>
  <dc:description/>
  <cp:lastModifiedBy>Dardamani Evaggelia</cp:lastModifiedBy>
  <cp:revision>640</cp:revision>
  <cp:lastPrinted>2017-03-24T13:40:26Z</cp:lastPrinted>
  <dcterms:created xsi:type="dcterms:W3CDTF">2022-07-20T14:25:14Z</dcterms:created>
  <dcterms:modified xsi:type="dcterms:W3CDTF">2022-11-01T17:29:34Z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0x010100681278C9160AD2408B590194F15DBC22</vt:lpwstr>
  </property>
</Properties>
</file>