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3" r:id="rId4"/>
    <p:sldMasterId id="2147483789" r:id="rId5"/>
    <p:sldMasterId id="2147483811" r:id="rId6"/>
    <p:sldMasterId id="2147483821" r:id="rId7"/>
  </p:sldMasterIdLst>
  <p:notesMasterIdLst>
    <p:notesMasterId r:id="rId49"/>
  </p:notesMasterIdLst>
  <p:handoutMasterIdLst>
    <p:handoutMasterId r:id="rId50"/>
  </p:handoutMasterIdLst>
  <p:sldIdLst>
    <p:sldId id="1123" r:id="rId8"/>
    <p:sldId id="1524" r:id="rId9"/>
    <p:sldId id="1304" r:id="rId10"/>
    <p:sldId id="1306" r:id="rId11"/>
    <p:sldId id="1225" r:id="rId12"/>
    <p:sldId id="1711" r:id="rId13"/>
    <p:sldId id="1147" r:id="rId14"/>
    <p:sldId id="1712" r:id="rId15"/>
    <p:sldId id="1600" r:id="rId16"/>
    <p:sldId id="1713" r:id="rId17"/>
    <p:sldId id="1138" r:id="rId18"/>
    <p:sldId id="1714" r:id="rId19"/>
    <p:sldId id="1132" r:id="rId20"/>
    <p:sldId id="1715" r:id="rId21"/>
    <p:sldId id="1543" r:id="rId22"/>
    <p:sldId id="1517" r:id="rId23"/>
    <p:sldId id="1526" r:id="rId24"/>
    <p:sldId id="1527" r:id="rId25"/>
    <p:sldId id="1540" r:id="rId26"/>
    <p:sldId id="1547" r:id="rId27"/>
    <p:sldId id="1412" r:id="rId28"/>
    <p:sldId id="1413" r:id="rId29"/>
    <p:sldId id="1382" r:id="rId30"/>
    <p:sldId id="1383" r:id="rId31"/>
    <p:sldId id="1544" r:id="rId32"/>
    <p:sldId id="1541" r:id="rId33"/>
    <p:sldId id="1391" r:id="rId34"/>
    <p:sldId id="1392" r:id="rId35"/>
    <p:sldId id="1230" r:id="rId36"/>
    <p:sldId id="1231" r:id="rId37"/>
    <p:sldId id="1164" r:id="rId38"/>
    <p:sldId id="1165" r:id="rId39"/>
    <p:sldId id="1493" r:id="rId40"/>
    <p:sldId id="1494" r:id="rId41"/>
    <p:sldId id="1167" r:id="rId42"/>
    <p:sldId id="1168" r:id="rId43"/>
    <p:sldId id="1439" r:id="rId44"/>
    <p:sldId id="1440" r:id="rId45"/>
    <p:sldId id="1227" r:id="rId46"/>
    <p:sldId id="1228" r:id="rId47"/>
    <p:sldId id="1515" r:id="rId48"/>
  </p:sldIdLst>
  <p:sldSz cx="9144000" cy="5143500" type="screen16x9"/>
  <p:notesSz cx="6797675" cy="9926638"/>
  <p:custDataLst>
    <p:tags r:id="rId51"/>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EA677A-C3D8-48A3-9AA6-B0931AD87450}">
          <p14:sldIdLst>
            <p14:sldId id="1123"/>
            <p14:sldId id="1524"/>
            <p14:sldId id="1304"/>
            <p14:sldId id="1306"/>
            <p14:sldId id="1225"/>
            <p14:sldId id="1711"/>
            <p14:sldId id="1147"/>
            <p14:sldId id="1712"/>
            <p14:sldId id="1600"/>
            <p14:sldId id="1713"/>
            <p14:sldId id="1138"/>
            <p14:sldId id="1714"/>
            <p14:sldId id="1132"/>
            <p14:sldId id="1715"/>
            <p14:sldId id="1543"/>
            <p14:sldId id="1517"/>
            <p14:sldId id="1526"/>
            <p14:sldId id="1527"/>
            <p14:sldId id="1540"/>
            <p14:sldId id="1547"/>
            <p14:sldId id="1412"/>
            <p14:sldId id="1413"/>
            <p14:sldId id="1382"/>
            <p14:sldId id="1383"/>
            <p14:sldId id="1544"/>
            <p14:sldId id="1541"/>
            <p14:sldId id="1391"/>
            <p14:sldId id="1392"/>
            <p14:sldId id="1230"/>
            <p14:sldId id="1231"/>
            <p14:sldId id="1164"/>
            <p14:sldId id="1165"/>
            <p14:sldId id="1493"/>
            <p14:sldId id="1494"/>
            <p14:sldId id="1167"/>
            <p14:sldId id="1168"/>
            <p14:sldId id="1439"/>
            <p14:sldId id="1440"/>
            <p14:sldId id="1227"/>
            <p14:sldId id="1228"/>
            <p14:sldId id="1515"/>
          </p14:sldIdLst>
        </p14:section>
      </p14:sectionLst>
    </p:ext>
    <p:ext uri="{EFAFB233-063F-42B5-8137-9DF3F51BA10A}">
      <p15:sldGuideLst xmlns:p15="http://schemas.microsoft.com/office/powerpoint/2012/main">
        <p15:guide id="1" orient="horz" pos="807" userDrawn="1">
          <p15:clr>
            <a:srgbClr val="A4A3A4"/>
          </p15:clr>
        </p15:guide>
        <p15:guide id="2" orient="horz" pos="3114" userDrawn="1">
          <p15:clr>
            <a:srgbClr val="A4A3A4"/>
          </p15:clr>
        </p15:guide>
        <p15:guide id="6" orient="horz" pos="2699" userDrawn="1">
          <p15:clr>
            <a:srgbClr val="A4A3A4"/>
          </p15:clr>
        </p15:guide>
        <p15:guide id="7" orient="horz" pos="3015" userDrawn="1">
          <p15:clr>
            <a:srgbClr val="A4A3A4"/>
          </p15:clr>
        </p15:guide>
        <p15:guide id="8" pos="5585" userDrawn="1">
          <p15:clr>
            <a:srgbClr val="A4A3A4"/>
          </p15:clr>
        </p15:guide>
        <p15:guide id="9" pos="2880" userDrawn="1">
          <p15:clr>
            <a:srgbClr val="A4A3A4"/>
          </p15:clr>
        </p15:guide>
        <p15:guide id="10" pos="171" userDrawn="1">
          <p15:clr>
            <a:srgbClr val="A4A3A4"/>
          </p15:clr>
        </p15:guide>
        <p15:guide id="11" pos="2924" userDrawn="1">
          <p15:clr>
            <a:srgbClr val="A4A3A4"/>
          </p15:clr>
        </p15:guide>
        <p15:guide id="12" pos="283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bardis, Panagiotis" initials="LP" lastIdx="1" clrIdx="0">
    <p:extLst>
      <p:ext uri="{19B8F6BF-5375-455C-9EA6-DF929625EA0E}">
        <p15:presenceInfo xmlns:p15="http://schemas.microsoft.com/office/powerpoint/2012/main" userId="S-1-5-21-3432221409-3570315047-4101495255-3098860" providerId="AD"/>
      </p:ext>
    </p:extLst>
  </p:cmAuthor>
  <p:cmAuthor id="2" name="Dimitria, Daphne" initials="DD" lastIdx="4" clrIdx="1">
    <p:extLst>
      <p:ext uri="{19B8F6BF-5375-455C-9EA6-DF929625EA0E}">
        <p15:presenceInfo xmlns:p15="http://schemas.microsoft.com/office/powerpoint/2012/main" userId="S-1-5-21-3432221409-3570315047-4101495255-1751241" providerId="AD"/>
      </p:ext>
    </p:extLst>
  </p:cmAuthor>
  <p:cmAuthor id="3" name="Calypso Kranou" initials="CK" lastIdx="1" clrIdx="2">
    <p:extLst>
      <p:ext uri="{19B8F6BF-5375-455C-9EA6-DF929625EA0E}">
        <p15:presenceInfo xmlns:p15="http://schemas.microsoft.com/office/powerpoint/2012/main" userId="S-1-5-21-1435726070-4078354418-3210227521-11678" providerId="AD"/>
      </p:ext>
    </p:extLst>
  </p:cmAuthor>
  <p:cmAuthor id="4" name="Chrysa Stavrakaki" initials="CS" lastIdx="3" clrIdx="3">
    <p:extLst>
      <p:ext uri="{19B8F6BF-5375-455C-9EA6-DF929625EA0E}">
        <p15:presenceInfo xmlns:p15="http://schemas.microsoft.com/office/powerpoint/2012/main" userId="S-1-5-21-1435726070-4078354418-3210227521-106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EBCEF"/>
    <a:srgbClr val="6A3D6F"/>
    <a:srgbClr val="90D4F6"/>
    <a:srgbClr val="0091D8"/>
    <a:srgbClr val="0094D7"/>
    <a:srgbClr val="B2B2B2"/>
    <a:srgbClr val="1E58EF"/>
    <a:srgbClr val="9BE1F7"/>
    <a:srgbClr val="1FBB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6395" autoAdjust="0"/>
  </p:normalViewPr>
  <p:slideViewPr>
    <p:cSldViewPr snapToGrid="0" showGuides="1">
      <p:cViewPr varScale="1">
        <p:scale>
          <a:sx n="85" d="100"/>
          <a:sy n="85" d="100"/>
        </p:scale>
        <p:origin x="918" y="60"/>
      </p:cViewPr>
      <p:guideLst>
        <p:guide orient="horz" pos="807"/>
        <p:guide orient="horz" pos="3114"/>
        <p:guide orient="horz" pos="2699"/>
        <p:guide orient="horz" pos="3015"/>
        <p:guide pos="5585"/>
        <p:guide pos="2880"/>
        <p:guide pos="171"/>
        <p:guide pos="2924"/>
        <p:guide pos="28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294"/>
    </p:cViewPr>
  </p:sorterViewPr>
  <p:notesViewPr>
    <p:cSldViewPr snapToGrid="0" showGuides="1">
      <p:cViewPr varScale="1">
        <p:scale>
          <a:sx n="86" d="100"/>
          <a:sy n="86" d="100"/>
        </p:scale>
        <p:origin x="296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4" y="0"/>
            <a:ext cx="2945659" cy="498056"/>
          </a:xfrm>
          <a:prstGeom prst="rect">
            <a:avLst/>
          </a:prstGeom>
        </p:spPr>
        <p:txBody>
          <a:bodyPr vert="horz" lIns="91440" tIns="45720" rIns="91440" bIns="45720" rtlCol="0"/>
          <a:lstStyle>
            <a:lvl1pPr algn="r">
              <a:defRPr sz="1200"/>
            </a:lvl1pPr>
          </a:lstStyle>
          <a:p>
            <a:fld id="{42691DDE-BA6A-4F57-909C-98F49C72955F}" type="datetimeFigureOut">
              <a:rPr lang="en-GB" smtClean="0"/>
              <a:t>01/11/2022</a:t>
            </a:fld>
            <a:endParaRPr lang="en-GB" dirty="0"/>
          </a:p>
        </p:txBody>
      </p:sp>
      <p:sp>
        <p:nvSpPr>
          <p:cNvPr id="4" name="Footer Placeholder 3"/>
          <p:cNvSpPr>
            <a:spLocks noGrp="1"/>
          </p:cNvSpPr>
          <p:nvPr>
            <p:ph type="ftr" sz="quarter" idx="2"/>
          </p:nvPr>
        </p:nvSpPr>
        <p:spPr>
          <a:xfrm>
            <a:off x="1"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4" y="9428585"/>
            <a:ext cx="2945659" cy="498055"/>
          </a:xfrm>
          <a:prstGeom prst="rect">
            <a:avLst/>
          </a:prstGeom>
        </p:spPr>
        <p:txBody>
          <a:bodyPr vert="horz" lIns="91440" tIns="45720" rIns="91440" bIns="45720" rtlCol="0" anchor="b"/>
          <a:lstStyle>
            <a:lvl1pPr algn="r">
              <a:defRPr sz="1200"/>
            </a:lvl1pPr>
          </a:lstStyle>
          <a:p>
            <a:fld id="{3DC50D33-42BE-4A7B-9A0E-84D31BC6EF4B}" type="slidenum">
              <a:rPr lang="en-GB" smtClean="0"/>
              <a:t>‹#›</a:t>
            </a:fld>
            <a:endParaRPr lang="en-GB" dirty="0"/>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CBAAC5B1-F58D-4268-BB75-9856A9D794A6}" type="datetimeFigureOut">
              <a:rPr lang="en-GB" smtClean="0"/>
              <a:t>01/11/2022</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dirty="0"/>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 y="731838"/>
            <a:ext cx="6497638" cy="36560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979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900C33-90AE-4963-9AD8-3B07939F57E9}" type="slidenum">
              <a:rPr lang="en-GB" smtClean="0"/>
              <a:t>3</a:t>
            </a:fld>
            <a:endParaRPr lang="en-GB" dirty="0"/>
          </a:p>
        </p:txBody>
      </p:sp>
    </p:spTree>
    <p:extLst>
      <p:ext uri="{BB962C8B-B14F-4D97-AF65-F5344CB8AC3E}">
        <p14:creationId xmlns:p14="http://schemas.microsoft.com/office/powerpoint/2010/main" val="582621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only - no sub headin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2495E146-EBC9-4E80-BAFF-6D505450DE7C}"/>
              </a:ext>
            </a:extLst>
          </p:cNvPr>
          <p:cNvSpPr>
            <a:spLocks noGrp="1"/>
          </p:cNvSpPr>
          <p:nvPr>
            <p:ph type="title"/>
          </p:nvPr>
        </p:nvSpPr>
        <p:spPr>
          <a:xfrm>
            <a:off x="270000" y="215633"/>
            <a:ext cx="5945270" cy="528260"/>
          </a:xfrm>
          <a:prstGeom prst="rect">
            <a:avLst/>
          </a:prstGeom>
        </p:spPr>
        <p:txBody>
          <a:bodyPr vert="horz" lIns="0" tIns="0" rIns="0" bIns="0" rtlCol="0" anchor="t">
            <a:noAutofit/>
          </a:bodyPr>
          <a:lstStyle/>
          <a:p>
            <a:r>
              <a:rPr lang="en-GB" dirty="0"/>
              <a:t>Click to edit master title style</a:t>
            </a:r>
          </a:p>
        </p:txBody>
      </p:sp>
      <p:pic>
        <p:nvPicPr>
          <p:cNvPr id="6" name="Εικόνα 3">
            <a:extLst>
              <a:ext uri="{FF2B5EF4-FFF2-40B4-BE49-F238E27FC236}">
                <a16:creationId xmlns:a16="http://schemas.microsoft.com/office/drawing/2014/main" id="{18D41480-4555-4B9D-B215-D68A05E69CCB}"/>
              </a:ext>
            </a:extLst>
          </p:cNvPr>
          <p:cNvPicPr>
            <a:picLocks noChangeAspect="1"/>
          </p:cNvPicPr>
          <p:nvPr userDrawn="1"/>
        </p:nvPicPr>
        <p:blipFill rotWithShape="1">
          <a:blip r:embed="rId2" cstate="screen">
            <a:duotone>
              <a:srgbClr val="0099FF">
                <a:shade val="45000"/>
                <a:satMod val="135000"/>
              </a:srgbClr>
              <a:prstClr val="white"/>
            </a:duotone>
            <a:extLst>
              <a:ext uri="{28A0092B-C50C-407E-A947-70E740481C1C}">
                <a14:useLocalDpi xmlns:a14="http://schemas.microsoft.com/office/drawing/2010/main"/>
              </a:ext>
            </a:extLst>
          </a:blip>
          <a:srcRect l="9968" t="5051" r="4051" b="3446"/>
          <a:stretch/>
        </p:blipFill>
        <p:spPr>
          <a:xfrm>
            <a:off x="8097486" y="0"/>
            <a:ext cx="1046514" cy="934278"/>
          </a:xfrm>
          <a:prstGeom prst="rect">
            <a:avLst/>
          </a:prstGeom>
        </p:spPr>
      </p:pic>
    </p:spTree>
    <p:extLst>
      <p:ext uri="{BB962C8B-B14F-4D97-AF65-F5344CB8AC3E}">
        <p14:creationId xmlns:p14="http://schemas.microsoft.com/office/powerpoint/2010/main" val="74656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s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3519D50-1BAC-4CC9-A77E-57F6AA24EE17}"/>
              </a:ext>
            </a:extLst>
          </p:cNvPr>
          <p:cNvSpPr>
            <a:spLocks noGrp="1"/>
          </p:cNvSpPr>
          <p:nvPr>
            <p:ph type="title"/>
          </p:nvPr>
        </p:nvSpPr>
        <p:spPr>
          <a:xfrm>
            <a:off x="270000" y="215633"/>
            <a:ext cx="6879548" cy="528260"/>
          </a:xfrm>
          <a:prstGeom prst="rect">
            <a:avLst/>
          </a:prstGeom>
        </p:spPr>
        <p:txBody>
          <a:bodyPr vert="horz" lIns="0" tIns="0" rIns="0" bIns="0" rtlCol="0" anchor="t">
            <a:noAutofit/>
          </a:bodyPr>
          <a:lstStyle/>
          <a:p>
            <a:r>
              <a:rPr lang="en-GB" dirty="0"/>
              <a:t>Click to edit master title style</a:t>
            </a:r>
          </a:p>
        </p:txBody>
      </p:sp>
      <p:sp>
        <p:nvSpPr>
          <p:cNvPr id="9" name="Text Placeholder 2">
            <a:extLst>
              <a:ext uri="{FF2B5EF4-FFF2-40B4-BE49-F238E27FC236}">
                <a16:creationId xmlns:a16="http://schemas.microsoft.com/office/drawing/2014/main" id="{0B5F5068-E433-4152-AED3-6439604183BF}"/>
              </a:ext>
            </a:extLst>
          </p:cNvPr>
          <p:cNvSpPr>
            <a:spLocks noGrp="1"/>
          </p:cNvSpPr>
          <p:nvPr>
            <p:ph idx="1"/>
          </p:nvPr>
        </p:nvSpPr>
        <p:spPr>
          <a:xfrm>
            <a:off x="270000" y="1281113"/>
            <a:ext cx="8600156" cy="3002756"/>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5" name="Picture 4">
            <a:extLst>
              <a:ext uri="{FF2B5EF4-FFF2-40B4-BE49-F238E27FC236}">
                <a16:creationId xmlns:a16="http://schemas.microsoft.com/office/drawing/2014/main" id="{D5B8354A-3357-424F-9C20-A6A01F5E9C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33931" y="135233"/>
            <a:ext cx="2503891" cy="643394"/>
          </a:xfrm>
          <a:prstGeom prst="rect">
            <a:avLst/>
          </a:prstGeom>
        </p:spPr>
      </p:pic>
    </p:spTree>
    <p:extLst>
      <p:ext uri="{BB962C8B-B14F-4D97-AF65-F5344CB8AC3E}">
        <p14:creationId xmlns:p14="http://schemas.microsoft.com/office/powerpoint/2010/main" val="1944394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es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3519D50-1BAC-4CC9-A77E-57F6AA24EE17}"/>
              </a:ext>
            </a:extLst>
          </p:cNvPr>
          <p:cNvSpPr>
            <a:spLocks noGrp="1"/>
          </p:cNvSpPr>
          <p:nvPr>
            <p:ph type="title"/>
          </p:nvPr>
        </p:nvSpPr>
        <p:spPr>
          <a:xfrm>
            <a:off x="270000" y="215633"/>
            <a:ext cx="6879548" cy="528260"/>
          </a:xfrm>
          <a:prstGeom prst="rect">
            <a:avLst/>
          </a:prstGeom>
        </p:spPr>
        <p:txBody>
          <a:bodyPr vert="horz" lIns="0" tIns="0" rIns="0" bIns="0" rtlCol="0" anchor="t">
            <a:noAutofit/>
          </a:bodyPr>
          <a:lstStyle/>
          <a:p>
            <a:r>
              <a:rPr lang="en-GB" dirty="0"/>
              <a:t>Click to edit master title style</a:t>
            </a:r>
          </a:p>
        </p:txBody>
      </p:sp>
      <p:sp>
        <p:nvSpPr>
          <p:cNvPr id="8" name="Text Placeholder 2">
            <a:extLst>
              <a:ext uri="{FF2B5EF4-FFF2-40B4-BE49-F238E27FC236}">
                <a16:creationId xmlns:a16="http://schemas.microsoft.com/office/drawing/2014/main" id="{B6842B4A-887F-4C44-A55D-48FA81218B82}"/>
              </a:ext>
            </a:extLst>
          </p:cNvPr>
          <p:cNvSpPr>
            <a:spLocks noGrp="1"/>
          </p:cNvSpPr>
          <p:nvPr>
            <p:ph idx="1"/>
          </p:nvPr>
        </p:nvSpPr>
        <p:spPr>
          <a:xfrm>
            <a:off x="270000" y="1445799"/>
            <a:ext cx="8554457" cy="3218966"/>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Στρογγυλεμένο ορθογώνιο 5">
            <a:extLst>
              <a:ext uri="{FF2B5EF4-FFF2-40B4-BE49-F238E27FC236}">
                <a16:creationId xmlns:a16="http://schemas.microsoft.com/office/drawing/2014/main" id="{E34F1A54-9A86-48C0-A0BE-E04BD47A39E0}"/>
              </a:ext>
            </a:extLst>
          </p:cNvPr>
          <p:cNvSpPr/>
          <p:nvPr userDrawn="1"/>
        </p:nvSpPr>
        <p:spPr>
          <a:xfrm>
            <a:off x="179512" y="1133062"/>
            <a:ext cx="8812088" cy="3664226"/>
          </a:xfrm>
          <a:prstGeom prst="roundRect">
            <a:avLst>
              <a:gd name="adj" fmla="val 3170"/>
            </a:avLst>
          </a:prstGeom>
          <a:noFill/>
          <a:ln>
            <a:solidFill>
              <a:srgbClr val="008F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900" dirty="0">
              <a:solidFill>
                <a:srgbClr val="000000"/>
              </a:solidFill>
            </a:endParaRPr>
          </a:p>
        </p:txBody>
      </p:sp>
      <p:sp>
        <p:nvSpPr>
          <p:cNvPr id="10" name="Text Placeholder 4">
            <a:extLst>
              <a:ext uri="{FF2B5EF4-FFF2-40B4-BE49-F238E27FC236}">
                <a16:creationId xmlns:a16="http://schemas.microsoft.com/office/drawing/2014/main" id="{B664BED8-5EE0-4C6C-B50B-997D6DBD690A}"/>
              </a:ext>
            </a:extLst>
          </p:cNvPr>
          <p:cNvSpPr>
            <a:spLocks noGrp="1"/>
          </p:cNvSpPr>
          <p:nvPr>
            <p:ph type="body" sz="quarter" idx="11" hasCustomPrompt="1"/>
          </p:nvPr>
        </p:nvSpPr>
        <p:spPr>
          <a:xfrm>
            <a:off x="270000" y="994691"/>
            <a:ext cx="3672185" cy="312737"/>
          </a:xfrm>
          <a:solidFill>
            <a:srgbClr val="008FD5"/>
          </a:solidFill>
          <a:ln>
            <a:noFill/>
          </a:ln>
        </p:spPr>
        <p:txBody>
          <a:bodyPr lIns="72000"/>
          <a:lstStyle>
            <a:lvl1pPr marL="0" indent="0" algn="l">
              <a:buNone/>
              <a:defRPr sz="2000" b="0">
                <a:solidFill>
                  <a:schemeClr val="bg1"/>
                </a:solidFill>
              </a:defRPr>
            </a:lvl1pPr>
          </a:lstStyle>
          <a:p>
            <a:r>
              <a:rPr lang="el-GR" sz="1800" b="1" dirty="0">
                <a:solidFill>
                  <a:schemeClr val="bg1"/>
                </a:solidFill>
              </a:rPr>
              <a:t>Βασικά σημεία</a:t>
            </a:r>
          </a:p>
        </p:txBody>
      </p:sp>
      <p:pic>
        <p:nvPicPr>
          <p:cNvPr id="11" name="Picture 10">
            <a:extLst>
              <a:ext uri="{FF2B5EF4-FFF2-40B4-BE49-F238E27FC236}">
                <a16:creationId xmlns:a16="http://schemas.microsoft.com/office/drawing/2014/main" id="{268BEB5E-DE26-439A-84FB-D534BD204E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33931" y="135233"/>
            <a:ext cx="2503891" cy="643394"/>
          </a:xfrm>
          <a:prstGeom prst="rect">
            <a:avLst/>
          </a:prstGeom>
        </p:spPr>
      </p:pic>
    </p:spTree>
    <p:extLst>
      <p:ext uri="{BB962C8B-B14F-4D97-AF65-F5344CB8AC3E}">
        <p14:creationId xmlns:p14="http://schemas.microsoft.com/office/powerpoint/2010/main" val="783002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7" name="point"/>
          <p:cNvSpPr txBox="1">
            <a:spLocks noGrp="1"/>
          </p:cNvSpPr>
          <p:nvPr>
            <p:ph type="body" sz="half" idx="13"/>
          </p:nvPr>
        </p:nvSpPr>
        <p:spPr>
          <a:xfrm rot="153528">
            <a:off x="1888192" y="1188074"/>
            <a:ext cx="5367619" cy="2596863"/>
          </a:xfrm>
          <a:prstGeom prst="rect">
            <a:avLst/>
          </a:prstGeom>
        </p:spPr>
        <p:txBody>
          <a:bodyPr lIns="91439" tIns="91439" rIns="91439" bIns="91439">
            <a:spAutoFit/>
          </a:bodyPr>
          <a:lstStyle>
            <a:lvl1pPr marL="0" indent="0" algn="ctr" defTabSz="756575">
              <a:lnSpc>
                <a:spcPct val="110000"/>
              </a:lnSpc>
              <a:buSzTx/>
              <a:buFontTx/>
              <a:buNone/>
              <a:defRPr sz="15000" spc="750">
                <a:solidFill>
                  <a:srgbClr val="FFFFFF"/>
                </a:solidFill>
                <a:latin typeface="Quentin"/>
                <a:ea typeface="Quentin"/>
                <a:cs typeface="Quentin"/>
                <a:sym typeface="Quentin"/>
              </a:defRPr>
            </a:lvl1pPr>
          </a:lstStyle>
          <a:p>
            <a:r>
              <a:rPr dirty="0"/>
              <a:t>point</a:t>
            </a:r>
          </a:p>
        </p:txBody>
      </p:sp>
      <p:sp>
        <p:nvSpPr>
          <p:cNvPr id="18" name="POINT"/>
          <p:cNvSpPr txBox="1">
            <a:spLocks noGrp="1"/>
          </p:cNvSpPr>
          <p:nvPr>
            <p:ph type="body" sz="quarter" idx="14"/>
          </p:nvPr>
        </p:nvSpPr>
        <p:spPr>
          <a:xfrm>
            <a:off x="3161510" y="2341092"/>
            <a:ext cx="2820981" cy="652358"/>
          </a:xfrm>
          <a:prstGeom prst="rect">
            <a:avLst/>
          </a:prstGeom>
        </p:spPr>
        <p:txBody>
          <a:bodyPr lIns="50800" tIns="50800" rIns="50800" bIns="50800" anchor="ctr">
            <a:spAutoFit/>
          </a:bodyPr>
          <a:lstStyle>
            <a:lvl1pPr marL="0" indent="0" algn="ctr" defTabSz="756575">
              <a:lnSpc>
                <a:spcPct val="110000"/>
              </a:lnSpc>
              <a:buSzTx/>
              <a:buFontTx/>
              <a:buNone/>
              <a:defRPr sz="3488" b="1" spc="732">
                <a:solidFill>
                  <a:srgbClr val="000000"/>
                </a:solidFill>
                <a:latin typeface="Raleway"/>
                <a:ea typeface="Raleway"/>
                <a:cs typeface="Raleway"/>
                <a:sym typeface="Raleway"/>
              </a:defRPr>
            </a:lvl1pPr>
          </a:lstStyle>
          <a:p>
            <a:r>
              <a:rPr dirty="0"/>
              <a:t>POINT</a:t>
            </a:r>
          </a:p>
        </p:txBody>
      </p:sp>
      <p:sp>
        <p:nvSpPr>
          <p:cNvPr id="4" name="Title Placeholder 1">
            <a:extLst>
              <a:ext uri="{FF2B5EF4-FFF2-40B4-BE49-F238E27FC236}">
                <a16:creationId xmlns:a16="http://schemas.microsoft.com/office/drawing/2014/main" id="{BE026CA6-7396-443C-8738-7460ABA04919}"/>
              </a:ext>
            </a:extLst>
          </p:cNvPr>
          <p:cNvSpPr>
            <a:spLocks noGrp="1"/>
          </p:cNvSpPr>
          <p:nvPr>
            <p:ph type="title"/>
          </p:nvPr>
        </p:nvSpPr>
        <p:spPr>
          <a:xfrm>
            <a:off x="270000" y="215633"/>
            <a:ext cx="8600156" cy="528260"/>
          </a:xfrm>
          <a:prstGeom prst="rect">
            <a:avLst/>
          </a:prstGeom>
        </p:spPr>
        <p:txBody>
          <a:bodyPr vert="horz" lIns="0" tIns="0" rIns="0" bIns="0" rtlCol="0" anchor="t">
            <a:noAutofit/>
          </a:bodyPr>
          <a:lstStyle/>
          <a:p>
            <a:r>
              <a:rPr lang="en-GB" dirty="0"/>
              <a:t>Click to edit master title style</a:t>
            </a:r>
          </a:p>
        </p:txBody>
      </p:sp>
    </p:spTree>
    <p:extLst>
      <p:ext uri="{BB962C8B-B14F-4D97-AF65-F5344CB8AC3E}">
        <p14:creationId xmlns:p14="http://schemas.microsoft.com/office/powerpoint/2010/main" val="3095788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2495E146-EBC9-4E80-BAFF-6D505450DE7C}"/>
              </a:ext>
            </a:extLst>
          </p:cNvPr>
          <p:cNvSpPr>
            <a:spLocks noGrp="1"/>
          </p:cNvSpPr>
          <p:nvPr>
            <p:ph type="title"/>
          </p:nvPr>
        </p:nvSpPr>
        <p:spPr>
          <a:xfrm>
            <a:off x="270000" y="215633"/>
            <a:ext cx="8600156" cy="528260"/>
          </a:xfrm>
          <a:prstGeom prst="rect">
            <a:avLst/>
          </a:prstGeom>
        </p:spPr>
        <p:txBody>
          <a:bodyPr vert="horz" lIns="0" tIns="0" rIns="0" bIns="0" rtlCol="0" anchor="t">
            <a:noAutofit/>
          </a:bodyPr>
          <a:lstStyle/>
          <a:p>
            <a:r>
              <a:rPr lang="en-GB" dirty="0"/>
              <a:t>Click to edit master title style</a:t>
            </a:r>
          </a:p>
        </p:txBody>
      </p:sp>
    </p:spTree>
    <p:extLst>
      <p:ext uri="{BB962C8B-B14F-4D97-AF65-F5344CB8AC3E}">
        <p14:creationId xmlns:p14="http://schemas.microsoft.com/office/powerpoint/2010/main" val="3928721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only - no sub headin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2495E146-EBC9-4E80-BAFF-6D505450DE7C}"/>
              </a:ext>
            </a:extLst>
          </p:cNvPr>
          <p:cNvSpPr>
            <a:spLocks noGrp="1"/>
          </p:cNvSpPr>
          <p:nvPr>
            <p:ph type="title"/>
          </p:nvPr>
        </p:nvSpPr>
        <p:spPr>
          <a:xfrm>
            <a:off x="270000" y="215633"/>
            <a:ext cx="8600156" cy="528260"/>
          </a:xfrm>
          <a:prstGeom prst="rect">
            <a:avLst/>
          </a:prstGeom>
        </p:spPr>
        <p:txBody>
          <a:bodyPr vert="horz" lIns="0" tIns="0" rIns="0" bIns="0" rtlCol="0" anchor="t">
            <a:noAutofit/>
          </a:bodyPr>
          <a:lstStyle/>
          <a:p>
            <a:r>
              <a:rPr lang="en-GB" dirty="0"/>
              <a:t>Click to edit master title style</a:t>
            </a:r>
          </a:p>
        </p:txBody>
      </p:sp>
      <p:sp>
        <p:nvSpPr>
          <p:cNvPr id="3" name="Rectangle 2">
            <a:extLst>
              <a:ext uri="{FF2B5EF4-FFF2-40B4-BE49-F238E27FC236}">
                <a16:creationId xmlns:a16="http://schemas.microsoft.com/office/drawing/2014/main" id="{47C58EF6-D2C8-461D-8B8D-60BC281FB585}"/>
              </a:ext>
            </a:extLst>
          </p:cNvPr>
          <p:cNvSpPr/>
          <p:nvPr userDrawn="1"/>
        </p:nvSpPr>
        <p:spPr bwMode="ltGray">
          <a:xfrm>
            <a:off x="-1922" y="0"/>
            <a:ext cx="9144000" cy="5143500"/>
          </a:xfrm>
          <a:prstGeom prst="rect">
            <a:avLst/>
          </a:prstGeom>
          <a:solidFill>
            <a:srgbClr val="1EBC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l-GR" sz="1600" b="0" dirty="0" err="1">
              <a:solidFill>
                <a:srgbClr val="2992CE"/>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522236C-7F81-42F1-A982-7B146085EF48}"/>
              </a:ext>
            </a:extLst>
          </p:cNvPr>
          <p:cNvSpPr/>
          <p:nvPr userDrawn="1"/>
        </p:nvSpPr>
        <p:spPr bwMode="ltGray">
          <a:xfrm>
            <a:off x="-6626" y="1199322"/>
            <a:ext cx="119270" cy="279620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l-GR" sz="1600" b="0"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5393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only - no sub headin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3519D50-1BAC-4CC9-A77E-57F6AA24EE17}"/>
              </a:ext>
            </a:extLst>
          </p:cNvPr>
          <p:cNvSpPr>
            <a:spLocks noGrp="1"/>
          </p:cNvSpPr>
          <p:nvPr>
            <p:ph type="title"/>
          </p:nvPr>
        </p:nvSpPr>
        <p:spPr>
          <a:xfrm>
            <a:off x="270000" y="215633"/>
            <a:ext cx="8600156" cy="528260"/>
          </a:xfrm>
          <a:prstGeom prst="rect">
            <a:avLst/>
          </a:prstGeom>
        </p:spPr>
        <p:txBody>
          <a:bodyPr vert="horz" lIns="0" tIns="0" rIns="0" bIns="0" rtlCol="0" anchor="t">
            <a:noAutofit/>
          </a:bodyPr>
          <a:lstStyle/>
          <a:p>
            <a:r>
              <a:rPr lang="en-GB" dirty="0"/>
              <a:t>Click to edit master title style</a:t>
            </a:r>
          </a:p>
        </p:txBody>
      </p:sp>
      <p:sp>
        <p:nvSpPr>
          <p:cNvPr id="4" name="Text Placeholder 2">
            <a:extLst>
              <a:ext uri="{FF2B5EF4-FFF2-40B4-BE49-F238E27FC236}">
                <a16:creationId xmlns:a16="http://schemas.microsoft.com/office/drawing/2014/main" id="{766F68CD-64A2-481D-A10E-212CE119AB41}"/>
              </a:ext>
            </a:extLst>
          </p:cNvPr>
          <p:cNvSpPr>
            <a:spLocks noGrp="1"/>
          </p:cNvSpPr>
          <p:nvPr>
            <p:ph idx="1"/>
          </p:nvPr>
        </p:nvSpPr>
        <p:spPr>
          <a:xfrm>
            <a:off x="270000" y="1281113"/>
            <a:ext cx="8600156" cy="3002756"/>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54833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 no sub headin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3519D50-1BAC-4CC9-A77E-57F6AA24EE17}"/>
              </a:ext>
            </a:extLst>
          </p:cNvPr>
          <p:cNvSpPr>
            <a:spLocks noGrp="1"/>
          </p:cNvSpPr>
          <p:nvPr>
            <p:ph type="title"/>
          </p:nvPr>
        </p:nvSpPr>
        <p:spPr>
          <a:xfrm>
            <a:off x="270000" y="215633"/>
            <a:ext cx="8600156" cy="528260"/>
          </a:xfrm>
          <a:prstGeom prst="rect">
            <a:avLst/>
          </a:prstGeom>
        </p:spPr>
        <p:txBody>
          <a:bodyPr vert="horz" lIns="0" tIns="0" rIns="0" bIns="0" rtlCol="0" anchor="t">
            <a:noAutofit/>
          </a:bodyPr>
          <a:lstStyle/>
          <a:p>
            <a:r>
              <a:rPr lang="en-GB" dirty="0"/>
              <a:t>Click to edit master title style</a:t>
            </a:r>
          </a:p>
        </p:txBody>
      </p:sp>
      <p:sp>
        <p:nvSpPr>
          <p:cNvPr id="6" name="Text Placeholder 2">
            <a:extLst>
              <a:ext uri="{FF2B5EF4-FFF2-40B4-BE49-F238E27FC236}">
                <a16:creationId xmlns:a16="http://schemas.microsoft.com/office/drawing/2014/main" id="{3B6C1D82-0EE9-4F2B-B9D6-955E03B8C80C}"/>
              </a:ext>
            </a:extLst>
          </p:cNvPr>
          <p:cNvSpPr>
            <a:spLocks noGrp="1"/>
          </p:cNvSpPr>
          <p:nvPr>
            <p:ph idx="1"/>
          </p:nvPr>
        </p:nvSpPr>
        <p:spPr>
          <a:xfrm>
            <a:off x="270000" y="1281113"/>
            <a:ext cx="8600156" cy="3002756"/>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4" name="Picture 3">
            <a:extLst>
              <a:ext uri="{FF2B5EF4-FFF2-40B4-BE49-F238E27FC236}">
                <a16:creationId xmlns:a16="http://schemas.microsoft.com/office/drawing/2014/main" id="{306EC615-3508-4C38-9C7F-333F6D7457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33931" y="135233"/>
            <a:ext cx="2503891" cy="643394"/>
          </a:xfrm>
          <a:prstGeom prst="rect">
            <a:avLst/>
          </a:prstGeom>
        </p:spPr>
      </p:pic>
    </p:spTree>
    <p:extLst>
      <p:ext uri="{BB962C8B-B14F-4D97-AF65-F5344CB8AC3E}">
        <p14:creationId xmlns:p14="http://schemas.microsoft.com/office/powerpoint/2010/main" val="466753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only - no sub heading">
    <p:spTree>
      <p:nvGrpSpPr>
        <p:cNvPr id="1" name=""/>
        <p:cNvGrpSpPr/>
        <p:nvPr/>
      </p:nvGrpSpPr>
      <p:grpSpPr>
        <a:xfrm>
          <a:off x="0" y="0"/>
          <a:ext cx="0" cy="0"/>
          <a:chOff x="0" y="0"/>
          <a:chExt cx="0" cy="0"/>
        </a:xfrm>
      </p:grpSpPr>
      <p:pic>
        <p:nvPicPr>
          <p:cNvPr id="6" name="Εικόνα 3">
            <a:extLst>
              <a:ext uri="{FF2B5EF4-FFF2-40B4-BE49-F238E27FC236}">
                <a16:creationId xmlns:a16="http://schemas.microsoft.com/office/drawing/2014/main" id="{18D41480-4555-4B9D-B215-D68A05E69CCB}"/>
              </a:ext>
            </a:extLst>
          </p:cNvPr>
          <p:cNvPicPr>
            <a:picLocks noChangeAspect="1"/>
          </p:cNvPicPr>
          <p:nvPr userDrawn="1"/>
        </p:nvPicPr>
        <p:blipFill rotWithShape="1">
          <a:blip r:embed="rId2" cstate="screen">
            <a:duotone>
              <a:srgbClr val="0099FF">
                <a:shade val="45000"/>
                <a:satMod val="135000"/>
              </a:srgbClr>
              <a:prstClr val="white"/>
            </a:duotone>
            <a:extLst>
              <a:ext uri="{28A0092B-C50C-407E-A947-70E740481C1C}">
                <a14:useLocalDpi xmlns:a14="http://schemas.microsoft.com/office/drawing/2010/main"/>
              </a:ext>
            </a:extLst>
          </a:blip>
          <a:srcRect/>
          <a:stretch/>
        </p:blipFill>
        <p:spPr>
          <a:xfrm>
            <a:off x="2050767" y="961937"/>
            <a:ext cx="4727677" cy="3965930"/>
          </a:xfrm>
          <a:prstGeom prst="rect">
            <a:avLst/>
          </a:prstGeom>
        </p:spPr>
      </p:pic>
      <p:sp>
        <p:nvSpPr>
          <p:cNvPr id="3" name="Picture Placeholder 2">
            <a:extLst>
              <a:ext uri="{FF2B5EF4-FFF2-40B4-BE49-F238E27FC236}">
                <a16:creationId xmlns:a16="http://schemas.microsoft.com/office/drawing/2014/main" id="{72926AA4-B2C7-44BE-AF39-C73584D2AF7E}"/>
              </a:ext>
            </a:extLst>
          </p:cNvPr>
          <p:cNvSpPr>
            <a:spLocks noGrp="1"/>
          </p:cNvSpPr>
          <p:nvPr>
            <p:ph type="pic" sz="quarter" idx="10"/>
          </p:nvPr>
        </p:nvSpPr>
        <p:spPr>
          <a:xfrm>
            <a:off x="3227388" y="2273161"/>
            <a:ext cx="2517429" cy="709613"/>
          </a:xfrm>
        </p:spPr>
        <p:txBody>
          <a:bodyPr/>
          <a:lstStyle/>
          <a:p>
            <a:endParaRPr lang="el-GR"/>
          </a:p>
        </p:txBody>
      </p:sp>
      <p:sp>
        <p:nvSpPr>
          <p:cNvPr id="23" name="Text Placeholder 22">
            <a:extLst>
              <a:ext uri="{FF2B5EF4-FFF2-40B4-BE49-F238E27FC236}">
                <a16:creationId xmlns:a16="http://schemas.microsoft.com/office/drawing/2014/main" id="{2D8F18EF-D1D6-4C96-B7E4-BF2FEF19F004}"/>
              </a:ext>
            </a:extLst>
          </p:cNvPr>
          <p:cNvSpPr>
            <a:spLocks noGrp="1"/>
          </p:cNvSpPr>
          <p:nvPr>
            <p:ph type="body" sz="quarter" idx="11"/>
          </p:nvPr>
        </p:nvSpPr>
        <p:spPr>
          <a:xfrm>
            <a:off x="3227388" y="3187633"/>
            <a:ext cx="2517775" cy="793750"/>
          </a:xfrm>
          <a:solidFill>
            <a:srgbClr val="B2B2B2"/>
          </a:solidFill>
        </p:spPr>
        <p:txBody>
          <a:bodyPr anchor="ctr" anchorCtr="0"/>
          <a:lstStyle>
            <a:lvl1pPr algn="ctr">
              <a:defRPr sz="1800" b="1">
                <a:solidFill>
                  <a:schemeClr val="bg1"/>
                </a:solidFill>
              </a:defRPr>
            </a:lvl1pPr>
            <a:lvl2pPr marL="0" indent="0">
              <a:buNone/>
              <a:defRPr/>
            </a:lvl2pPr>
          </a:lstStyle>
          <a:p>
            <a:pPr lvl="0"/>
            <a:r>
              <a:rPr lang="en-US" dirty="0"/>
              <a:t>Edit Master text styles</a:t>
            </a:r>
          </a:p>
        </p:txBody>
      </p:sp>
      <p:pic>
        <p:nvPicPr>
          <p:cNvPr id="28" name="Picture 27">
            <a:extLst>
              <a:ext uri="{FF2B5EF4-FFF2-40B4-BE49-F238E27FC236}">
                <a16:creationId xmlns:a16="http://schemas.microsoft.com/office/drawing/2014/main" id="{981C7560-1B4B-402B-83A9-CA408FF7ADE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433931" y="135233"/>
            <a:ext cx="2503891" cy="643394"/>
          </a:xfrm>
          <a:prstGeom prst="rect">
            <a:avLst/>
          </a:prstGeom>
        </p:spPr>
      </p:pic>
    </p:spTree>
    <p:extLst>
      <p:ext uri="{BB962C8B-B14F-4D97-AF65-F5344CB8AC3E}">
        <p14:creationId xmlns:p14="http://schemas.microsoft.com/office/powerpoint/2010/main" val="3316635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δυναμικήανάπτυξη">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3519D50-1BAC-4CC9-A77E-57F6AA24EE17}"/>
              </a:ext>
            </a:extLst>
          </p:cNvPr>
          <p:cNvSpPr>
            <a:spLocks noGrp="1"/>
          </p:cNvSpPr>
          <p:nvPr>
            <p:ph type="title"/>
          </p:nvPr>
        </p:nvSpPr>
        <p:spPr>
          <a:xfrm>
            <a:off x="270000" y="215633"/>
            <a:ext cx="6879548" cy="528260"/>
          </a:xfrm>
          <a:prstGeom prst="rect">
            <a:avLst/>
          </a:prstGeom>
        </p:spPr>
        <p:txBody>
          <a:bodyPr vert="horz" lIns="0" tIns="0" rIns="0" bIns="0" rtlCol="0" anchor="t">
            <a:noAutofit/>
          </a:bodyPr>
          <a:lstStyle/>
          <a:p>
            <a:r>
              <a:rPr lang="en-GB" dirty="0"/>
              <a:t>Click to edit master title style</a:t>
            </a:r>
          </a:p>
        </p:txBody>
      </p:sp>
      <p:sp>
        <p:nvSpPr>
          <p:cNvPr id="6" name="Οβάλ 4">
            <a:extLst>
              <a:ext uri="{FF2B5EF4-FFF2-40B4-BE49-F238E27FC236}">
                <a16:creationId xmlns:a16="http://schemas.microsoft.com/office/drawing/2014/main" id="{192D7745-C221-4C13-AB85-DABB9059F484}"/>
              </a:ext>
            </a:extLst>
          </p:cNvPr>
          <p:cNvSpPr/>
          <p:nvPr userDrawn="1"/>
        </p:nvSpPr>
        <p:spPr>
          <a:xfrm>
            <a:off x="7237400" y="215632"/>
            <a:ext cx="1667599" cy="528261"/>
          </a:xfrm>
          <a:prstGeom prst="round2DiagRect">
            <a:avLst/>
          </a:prstGeom>
          <a:solidFill>
            <a:srgbClr val="B2B2B2"/>
          </a:solidFill>
          <a:ln w="25400" cap="flat" cmpd="sng" algn="ctr">
            <a:solidFill>
              <a:schemeClr val="tx1">
                <a:lumMod val="40000"/>
                <a:lumOff val="60000"/>
              </a:schemeClr>
            </a:solidFill>
            <a:prstDash val="solid"/>
          </a:ln>
          <a:effectLst/>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100" b="1" i="0" u="none" strike="noStrike" kern="1200" cap="none" spc="0" normalizeH="0" baseline="0" noProof="0" dirty="0">
                <a:ln>
                  <a:noFill/>
                </a:ln>
                <a:solidFill>
                  <a:srgbClr val="FFFFFF"/>
                </a:solidFill>
                <a:effectLst/>
                <a:uLnTx/>
                <a:uFillTx/>
                <a:latin typeface="Arial" charset="0"/>
                <a:ea typeface="+mn-ea"/>
                <a:cs typeface="+mn-cs"/>
              </a:rPr>
              <a:t>Βραβείο</a:t>
            </a:r>
            <a:r>
              <a:rPr kumimoji="0" lang="el-GR" sz="1100" b="0" i="0" u="none" strike="noStrike" kern="1200" cap="none" spc="0" normalizeH="0" baseline="0" noProof="0" dirty="0">
                <a:ln>
                  <a:noFill/>
                </a:ln>
                <a:solidFill>
                  <a:srgbClr val="FFFFFF"/>
                </a:solidFill>
                <a:effectLst/>
                <a:uLnTx/>
                <a:uFillTx/>
                <a:latin typeface="Arial" charset="0"/>
                <a:ea typeface="+mn-ea"/>
                <a:cs typeface="+mn-cs"/>
              </a:rPr>
              <a:t>: </a:t>
            </a:r>
            <a:br>
              <a:rPr kumimoji="0" lang="el-GR" sz="1100" b="0" i="0" u="none" strike="noStrike" kern="1200" cap="none" spc="0" normalizeH="0" baseline="0" noProof="0" dirty="0">
                <a:ln>
                  <a:noFill/>
                </a:ln>
                <a:solidFill>
                  <a:srgbClr val="FFFFFF"/>
                </a:solidFill>
                <a:effectLst/>
                <a:uLnTx/>
                <a:uFillTx/>
                <a:latin typeface="Arial" charset="0"/>
                <a:ea typeface="+mn-ea"/>
                <a:cs typeface="+mn-cs"/>
              </a:rPr>
            </a:br>
            <a:r>
              <a:rPr kumimoji="0" lang="el-GR" sz="1100" b="0" i="0" u="none" strike="noStrike" kern="1200" cap="none" spc="0" normalizeH="0" baseline="0" noProof="0" dirty="0">
                <a:ln>
                  <a:noFill/>
                </a:ln>
                <a:solidFill>
                  <a:srgbClr val="FFFFFF"/>
                </a:solidFill>
                <a:effectLst/>
                <a:uLnTx/>
                <a:uFillTx/>
                <a:latin typeface="Arial" charset="0"/>
                <a:ea typeface="+mn-ea"/>
                <a:cs typeface="+mn-cs"/>
              </a:rPr>
              <a:t>Δυναμική Ανάπτυξη</a:t>
            </a:r>
          </a:p>
        </p:txBody>
      </p:sp>
      <p:sp>
        <p:nvSpPr>
          <p:cNvPr id="9" name="Text Placeholder 2">
            <a:extLst>
              <a:ext uri="{FF2B5EF4-FFF2-40B4-BE49-F238E27FC236}">
                <a16:creationId xmlns:a16="http://schemas.microsoft.com/office/drawing/2014/main" id="{533E15D2-789E-490C-AE64-B9227F59436F}"/>
              </a:ext>
            </a:extLst>
          </p:cNvPr>
          <p:cNvSpPr>
            <a:spLocks noGrp="1"/>
          </p:cNvSpPr>
          <p:nvPr>
            <p:ph idx="1"/>
          </p:nvPr>
        </p:nvSpPr>
        <p:spPr>
          <a:xfrm>
            <a:off x="270000" y="1281113"/>
            <a:ext cx="8600156" cy="3002756"/>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855260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B4CF795E-1A74-4E63-8FC0-B922F17627B3}"/>
              </a:ext>
            </a:extLst>
          </p:cNvPr>
          <p:cNvSpPr>
            <a:spLocks noGrp="1"/>
          </p:cNvSpPr>
          <p:nvPr>
            <p:ph type="title"/>
          </p:nvPr>
        </p:nvSpPr>
        <p:spPr>
          <a:xfrm>
            <a:off x="270000" y="209476"/>
            <a:ext cx="6879548" cy="528260"/>
          </a:xfrm>
          <a:prstGeom prst="rect">
            <a:avLst/>
          </a:prstGeom>
        </p:spPr>
        <p:txBody>
          <a:bodyPr vert="horz" lIns="0" tIns="0" rIns="0" bIns="0" rtlCol="0" anchor="t">
            <a:noAutofit/>
          </a:bodyPr>
          <a:lstStyle>
            <a:lvl1pPr>
              <a:defRPr sz="2000"/>
            </a:lvl1pPr>
          </a:lstStyle>
          <a:p>
            <a:r>
              <a:rPr lang="en-GB" dirty="0"/>
              <a:t>Click to edit master title style</a:t>
            </a:r>
          </a:p>
        </p:txBody>
      </p:sp>
      <p:sp>
        <p:nvSpPr>
          <p:cNvPr id="8" name="Text Placeholder 2">
            <a:extLst>
              <a:ext uri="{FF2B5EF4-FFF2-40B4-BE49-F238E27FC236}">
                <a16:creationId xmlns:a16="http://schemas.microsoft.com/office/drawing/2014/main" id="{FB0BD6F8-4A24-4712-886A-127C06C7D5A8}"/>
              </a:ext>
            </a:extLst>
          </p:cNvPr>
          <p:cNvSpPr>
            <a:spLocks noGrp="1"/>
          </p:cNvSpPr>
          <p:nvPr>
            <p:ph idx="1"/>
          </p:nvPr>
        </p:nvSpPr>
        <p:spPr>
          <a:xfrm>
            <a:off x="270000" y="1133062"/>
            <a:ext cx="8600156" cy="349730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30356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έρευνα&amp;καινοτομία">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3519D50-1BAC-4CC9-A77E-57F6AA24EE17}"/>
              </a:ext>
            </a:extLst>
          </p:cNvPr>
          <p:cNvSpPr>
            <a:spLocks noGrp="1"/>
          </p:cNvSpPr>
          <p:nvPr>
            <p:ph type="title"/>
          </p:nvPr>
        </p:nvSpPr>
        <p:spPr>
          <a:xfrm>
            <a:off x="270000" y="215633"/>
            <a:ext cx="6879548" cy="528260"/>
          </a:xfrm>
          <a:prstGeom prst="rect">
            <a:avLst/>
          </a:prstGeom>
        </p:spPr>
        <p:txBody>
          <a:bodyPr vert="horz" lIns="0" tIns="0" rIns="0" bIns="0" rtlCol="0" anchor="t">
            <a:noAutofit/>
          </a:bodyPr>
          <a:lstStyle/>
          <a:p>
            <a:r>
              <a:rPr lang="en-GB" dirty="0"/>
              <a:t>Click to edit master title style</a:t>
            </a:r>
          </a:p>
        </p:txBody>
      </p:sp>
      <p:sp>
        <p:nvSpPr>
          <p:cNvPr id="9" name="Text Placeholder 2">
            <a:extLst>
              <a:ext uri="{FF2B5EF4-FFF2-40B4-BE49-F238E27FC236}">
                <a16:creationId xmlns:a16="http://schemas.microsoft.com/office/drawing/2014/main" id="{FBA94A17-9696-44AB-BC5D-803B50A6354C}"/>
              </a:ext>
            </a:extLst>
          </p:cNvPr>
          <p:cNvSpPr>
            <a:spLocks noGrp="1"/>
          </p:cNvSpPr>
          <p:nvPr>
            <p:ph idx="1"/>
          </p:nvPr>
        </p:nvSpPr>
        <p:spPr>
          <a:xfrm>
            <a:off x="270000" y="1281113"/>
            <a:ext cx="8600156" cy="3002756"/>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5" name="Picture 4">
            <a:extLst>
              <a:ext uri="{FF2B5EF4-FFF2-40B4-BE49-F238E27FC236}">
                <a16:creationId xmlns:a16="http://schemas.microsoft.com/office/drawing/2014/main" id="{BC47ED54-9FA2-43C4-A473-9457D01556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33931" y="135233"/>
            <a:ext cx="2503891" cy="643394"/>
          </a:xfrm>
          <a:prstGeom prst="rect">
            <a:avLst/>
          </a:prstGeom>
        </p:spPr>
      </p:pic>
    </p:spTree>
    <p:extLst>
      <p:ext uri="{BB962C8B-B14F-4D97-AF65-F5344CB8AC3E}">
        <p14:creationId xmlns:p14="http://schemas.microsoft.com/office/powerpoint/2010/main" val="2834753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GA General">
    <p:spTree>
      <p:nvGrpSpPr>
        <p:cNvPr id="1" name=""/>
        <p:cNvGrpSpPr/>
        <p:nvPr/>
      </p:nvGrpSpPr>
      <p:grpSpPr>
        <a:xfrm>
          <a:off x="0" y="0"/>
          <a:ext cx="0" cy="0"/>
          <a:chOff x="0" y="0"/>
          <a:chExt cx="0" cy="0"/>
        </a:xfrm>
      </p:grpSpPr>
      <p:pic>
        <p:nvPicPr>
          <p:cNvPr id="6" name="Εικόνα 9">
            <a:extLst>
              <a:ext uri="{FF2B5EF4-FFF2-40B4-BE49-F238E27FC236}">
                <a16:creationId xmlns:a16="http://schemas.microsoft.com/office/drawing/2014/main" id="{1EA9F498-0D18-45EF-8223-F3B4E008BE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353" r="13134"/>
          <a:stretch/>
        </p:blipFill>
        <p:spPr>
          <a:xfrm rot="16200000">
            <a:off x="2460212" y="274591"/>
            <a:ext cx="4207931" cy="5647269"/>
          </a:xfrm>
          <a:prstGeom prst="rect">
            <a:avLst/>
          </a:prstGeom>
        </p:spPr>
      </p:pic>
      <p:sp>
        <p:nvSpPr>
          <p:cNvPr id="11" name="Title Placeholder 1">
            <a:extLst>
              <a:ext uri="{FF2B5EF4-FFF2-40B4-BE49-F238E27FC236}">
                <a16:creationId xmlns:a16="http://schemas.microsoft.com/office/drawing/2014/main" id="{A0FB6CF3-525A-4A9A-B1EC-D1D54D667AFF}"/>
              </a:ext>
            </a:extLst>
          </p:cNvPr>
          <p:cNvSpPr>
            <a:spLocks noGrp="1"/>
          </p:cNvSpPr>
          <p:nvPr>
            <p:ph type="title"/>
          </p:nvPr>
        </p:nvSpPr>
        <p:spPr>
          <a:xfrm>
            <a:off x="270000" y="215633"/>
            <a:ext cx="5945270" cy="528260"/>
          </a:xfrm>
          <a:prstGeom prst="rect">
            <a:avLst/>
          </a:prstGeom>
        </p:spPr>
        <p:txBody>
          <a:bodyPr vert="horz" lIns="0" tIns="0" rIns="0" bIns="0" rtlCol="0" anchor="t">
            <a:noAutofit/>
          </a:bodyPr>
          <a:lstStyle/>
          <a:p>
            <a:r>
              <a:rPr lang="en-GB" dirty="0"/>
              <a:t>Click to edit master title style</a:t>
            </a:r>
          </a:p>
        </p:txBody>
      </p:sp>
      <p:pic>
        <p:nvPicPr>
          <p:cNvPr id="12" name="Picture 11">
            <a:extLst>
              <a:ext uri="{FF2B5EF4-FFF2-40B4-BE49-F238E27FC236}">
                <a16:creationId xmlns:a16="http://schemas.microsoft.com/office/drawing/2014/main" id="{B6ECC946-179E-488D-8C48-B08603AD12E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433931" y="135233"/>
            <a:ext cx="2503891" cy="643394"/>
          </a:xfrm>
          <a:prstGeom prst="rect">
            <a:avLst/>
          </a:prstGeom>
        </p:spPr>
      </p:pic>
    </p:spTree>
    <p:extLst>
      <p:ext uri="{BB962C8B-B14F-4D97-AF65-F5344CB8AC3E}">
        <p14:creationId xmlns:p14="http://schemas.microsoft.com/office/powerpoint/2010/main" val="593157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GA Gener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C8B1CB9-7D0C-4375-B98C-1523267AB501}"/>
              </a:ext>
            </a:extLst>
          </p:cNvPr>
          <p:cNvSpPr/>
          <p:nvPr userDrawn="1"/>
        </p:nvSpPr>
        <p:spPr bwMode="ltGray">
          <a:xfrm>
            <a:off x="-1922" y="0"/>
            <a:ext cx="9144000" cy="921275"/>
          </a:xfrm>
          <a:prstGeom prst="rect">
            <a:avLst/>
          </a:prstGeom>
          <a:solidFill>
            <a:srgbClr val="1EBC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l-GR" sz="1600" b="0" dirty="0">
              <a:solidFill>
                <a:srgbClr val="2992CE"/>
              </a:solidFill>
              <a:latin typeface="Arial" panose="020B0604020202020204" pitchFamily="34" charset="0"/>
              <a:cs typeface="Arial" panose="020B0604020202020204" pitchFamily="34" charset="0"/>
            </a:endParaRPr>
          </a:p>
        </p:txBody>
      </p:sp>
      <p:pic>
        <p:nvPicPr>
          <p:cNvPr id="6" name="Εικόνα 9">
            <a:extLst>
              <a:ext uri="{FF2B5EF4-FFF2-40B4-BE49-F238E27FC236}">
                <a16:creationId xmlns:a16="http://schemas.microsoft.com/office/drawing/2014/main" id="{1EA9F498-0D18-45EF-8223-F3B4E008BE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353" r="13134"/>
          <a:stretch/>
        </p:blipFill>
        <p:spPr>
          <a:xfrm rot="16200000">
            <a:off x="2460212" y="274591"/>
            <a:ext cx="4207931" cy="5647269"/>
          </a:xfrm>
          <a:prstGeom prst="rect">
            <a:avLst/>
          </a:prstGeom>
        </p:spPr>
      </p:pic>
      <p:sp>
        <p:nvSpPr>
          <p:cNvPr id="11" name="Title Placeholder 1">
            <a:extLst>
              <a:ext uri="{FF2B5EF4-FFF2-40B4-BE49-F238E27FC236}">
                <a16:creationId xmlns:a16="http://schemas.microsoft.com/office/drawing/2014/main" id="{A0FB6CF3-525A-4A9A-B1EC-D1D54D667AFF}"/>
              </a:ext>
            </a:extLst>
          </p:cNvPr>
          <p:cNvSpPr>
            <a:spLocks noGrp="1"/>
          </p:cNvSpPr>
          <p:nvPr>
            <p:ph type="title"/>
          </p:nvPr>
        </p:nvSpPr>
        <p:spPr>
          <a:xfrm>
            <a:off x="270000" y="215633"/>
            <a:ext cx="5945270" cy="528260"/>
          </a:xfrm>
          <a:prstGeom prst="rect">
            <a:avLst/>
          </a:prstGeom>
        </p:spPr>
        <p:txBody>
          <a:bodyPr vert="horz" lIns="0" tIns="0" rIns="0" bIns="0" rtlCol="0" anchor="t">
            <a:noAutofit/>
          </a:bodyPr>
          <a:lstStyle/>
          <a:p>
            <a:r>
              <a:rPr lang="en-GB" dirty="0"/>
              <a:t>Click to edit master title style</a:t>
            </a:r>
          </a:p>
        </p:txBody>
      </p:sp>
      <p:pic>
        <p:nvPicPr>
          <p:cNvPr id="12" name="Picture 11">
            <a:extLst>
              <a:ext uri="{FF2B5EF4-FFF2-40B4-BE49-F238E27FC236}">
                <a16:creationId xmlns:a16="http://schemas.microsoft.com/office/drawing/2014/main" id="{B6ECC946-179E-488D-8C48-B08603AD12E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433931" y="135233"/>
            <a:ext cx="2503891" cy="643394"/>
          </a:xfrm>
          <a:prstGeom prst="rect">
            <a:avLst/>
          </a:prstGeom>
        </p:spPr>
      </p:pic>
    </p:spTree>
    <p:extLst>
      <p:ext uri="{BB962C8B-B14F-4D97-AF65-F5344CB8AC3E}">
        <p14:creationId xmlns:p14="http://schemas.microsoft.com/office/powerpoint/2010/main" val="263557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7" name="point"/>
          <p:cNvSpPr txBox="1">
            <a:spLocks noGrp="1"/>
          </p:cNvSpPr>
          <p:nvPr>
            <p:ph type="body" sz="half" idx="13"/>
          </p:nvPr>
        </p:nvSpPr>
        <p:spPr>
          <a:xfrm rot="153528">
            <a:off x="1888192" y="1188074"/>
            <a:ext cx="5367619" cy="2596863"/>
          </a:xfrm>
          <a:prstGeom prst="rect">
            <a:avLst/>
          </a:prstGeom>
        </p:spPr>
        <p:txBody>
          <a:bodyPr lIns="91439" tIns="91439" rIns="91439" bIns="91439">
            <a:spAutoFit/>
          </a:bodyPr>
          <a:lstStyle>
            <a:lvl1pPr marL="0" indent="0" algn="ctr" defTabSz="756575">
              <a:lnSpc>
                <a:spcPct val="110000"/>
              </a:lnSpc>
              <a:buSzTx/>
              <a:buFontTx/>
              <a:buNone/>
              <a:defRPr sz="15000" spc="750">
                <a:solidFill>
                  <a:srgbClr val="FFFFFF"/>
                </a:solidFill>
                <a:latin typeface="Quentin"/>
                <a:ea typeface="Quentin"/>
                <a:cs typeface="Quentin"/>
                <a:sym typeface="Quentin"/>
              </a:defRPr>
            </a:lvl1pPr>
          </a:lstStyle>
          <a:p>
            <a:r>
              <a:rPr dirty="0"/>
              <a:t>point</a:t>
            </a:r>
          </a:p>
        </p:txBody>
      </p:sp>
      <p:sp>
        <p:nvSpPr>
          <p:cNvPr id="18" name="POINT"/>
          <p:cNvSpPr txBox="1">
            <a:spLocks noGrp="1"/>
          </p:cNvSpPr>
          <p:nvPr>
            <p:ph type="body" sz="quarter" idx="14"/>
          </p:nvPr>
        </p:nvSpPr>
        <p:spPr>
          <a:xfrm>
            <a:off x="3161510" y="2341092"/>
            <a:ext cx="2820981" cy="652358"/>
          </a:xfrm>
          <a:prstGeom prst="rect">
            <a:avLst/>
          </a:prstGeom>
        </p:spPr>
        <p:txBody>
          <a:bodyPr lIns="50800" tIns="50800" rIns="50800" bIns="50800" anchor="ctr">
            <a:spAutoFit/>
          </a:bodyPr>
          <a:lstStyle>
            <a:lvl1pPr marL="0" indent="0" algn="ctr" defTabSz="756575">
              <a:lnSpc>
                <a:spcPct val="110000"/>
              </a:lnSpc>
              <a:buSzTx/>
              <a:buFontTx/>
              <a:buNone/>
              <a:defRPr sz="3488" b="1" spc="732">
                <a:solidFill>
                  <a:srgbClr val="000000"/>
                </a:solidFill>
                <a:latin typeface="Raleway"/>
                <a:ea typeface="Raleway"/>
                <a:cs typeface="Raleway"/>
                <a:sym typeface="Raleway"/>
              </a:defRPr>
            </a:lvl1pPr>
          </a:lstStyle>
          <a:p>
            <a:r>
              <a:rPr dirty="0"/>
              <a:t>POINT</a:t>
            </a:r>
          </a:p>
        </p:txBody>
      </p:sp>
      <p:sp>
        <p:nvSpPr>
          <p:cNvPr id="4" name="Title Placeholder 1">
            <a:extLst>
              <a:ext uri="{FF2B5EF4-FFF2-40B4-BE49-F238E27FC236}">
                <a16:creationId xmlns:a16="http://schemas.microsoft.com/office/drawing/2014/main" id="{BE026CA6-7396-443C-8738-7460ABA04919}"/>
              </a:ext>
            </a:extLst>
          </p:cNvPr>
          <p:cNvSpPr>
            <a:spLocks noGrp="1"/>
          </p:cNvSpPr>
          <p:nvPr>
            <p:ph type="title"/>
          </p:nvPr>
        </p:nvSpPr>
        <p:spPr>
          <a:xfrm>
            <a:off x="270000" y="215633"/>
            <a:ext cx="8600156" cy="528260"/>
          </a:xfrm>
          <a:prstGeom prst="rect">
            <a:avLst/>
          </a:prstGeom>
        </p:spPr>
        <p:txBody>
          <a:bodyPr vert="horz" lIns="0" tIns="0" rIns="0" bIns="0" rtlCol="0" anchor="t">
            <a:noAutofit/>
          </a:bodyPr>
          <a:lstStyle/>
          <a:p>
            <a:r>
              <a:rPr lang="en-GB" dirty="0"/>
              <a:t>Click to edit master title style</a:t>
            </a:r>
          </a:p>
        </p:txBody>
      </p:sp>
    </p:spTree>
    <p:extLst>
      <p:ext uri="{BB962C8B-B14F-4D97-AF65-F5344CB8AC3E}">
        <p14:creationId xmlns:p14="http://schemas.microsoft.com/office/powerpoint/2010/main" val="3471674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2495E146-EBC9-4E80-BAFF-6D505450DE7C}"/>
              </a:ext>
            </a:extLst>
          </p:cNvPr>
          <p:cNvSpPr>
            <a:spLocks noGrp="1"/>
          </p:cNvSpPr>
          <p:nvPr>
            <p:ph type="title"/>
          </p:nvPr>
        </p:nvSpPr>
        <p:spPr>
          <a:xfrm>
            <a:off x="270000" y="215633"/>
            <a:ext cx="8600156" cy="528260"/>
          </a:xfrm>
          <a:prstGeom prst="rect">
            <a:avLst/>
          </a:prstGeom>
        </p:spPr>
        <p:txBody>
          <a:bodyPr vert="horz" lIns="0" tIns="0" rIns="0" bIns="0" rtlCol="0" anchor="t">
            <a:noAutofit/>
          </a:bodyPr>
          <a:lstStyle/>
          <a:p>
            <a:r>
              <a:rPr lang="en-GB" dirty="0"/>
              <a:t>Click to edit master title style</a:t>
            </a:r>
          </a:p>
        </p:txBody>
      </p:sp>
    </p:spTree>
    <p:extLst>
      <p:ext uri="{BB962C8B-B14F-4D97-AF65-F5344CB8AC3E}">
        <p14:creationId xmlns:p14="http://schemas.microsoft.com/office/powerpoint/2010/main" val="3771771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only - no sub headin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3519D50-1BAC-4CC9-A77E-57F6AA24EE17}"/>
              </a:ext>
            </a:extLst>
          </p:cNvPr>
          <p:cNvSpPr>
            <a:spLocks noGrp="1"/>
          </p:cNvSpPr>
          <p:nvPr>
            <p:ph type="title"/>
          </p:nvPr>
        </p:nvSpPr>
        <p:spPr>
          <a:xfrm>
            <a:off x="270000" y="215633"/>
            <a:ext cx="8600156" cy="528260"/>
          </a:xfrm>
          <a:prstGeom prst="rect">
            <a:avLst/>
          </a:prstGeom>
        </p:spPr>
        <p:txBody>
          <a:bodyPr vert="horz" lIns="0" tIns="0" rIns="0" bIns="0" rtlCol="0" anchor="t">
            <a:noAutofit/>
          </a:bodyPr>
          <a:lstStyle/>
          <a:p>
            <a:r>
              <a:rPr lang="en-GB" dirty="0"/>
              <a:t>Click to edit master title style</a:t>
            </a:r>
          </a:p>
        </p:txBody>
      </p:sp>
      <p:sp>
        <p:nvSpPr>
          <p:cNvPr id="4" name="Text Placeholder 2">
            <a:extLst>
              <a:ext uri="{FF2B5EF4-FFF2-40B4-BE49-F238E27FC236}">
                <a16:creationId xmlns:a16="http://schemas.microsoft.com/office/drawing/2014/main" id="{766F68CD-64A2-481D-A10E-212CE119AB41}"/>
              </a:ext>
            </a:extLst>
          </p:cNvPr>
          <p:cNvSpPr>
            <a:spLocks noGrp="1"/>
          </p:cNvSpPr>
          <p:nvPr>
            <p:ph idx="1"/>
          </p:nvPr>
        </p:nvSpPr>
        <p:spPr>
          <a:xfrm>
            <a:off x="270000" y="1281113"/>
            <a:ext cx="8600156" cy="3002756"/>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951244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 no sub headin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3519D50-1BAC-4CC9-A77E-57F6AA24EE17}"/>
              </a:ext>
            </a:extLst>
          </p:cNvPr>
          <p:cNvSpPr>
            <a:spLocks noGrp="1"/>
          </p:cNvSpPr>
          <p:nvPr>
            <p:ph type="title"/>
          </p:nvPr>
        </p:nvSpPr>
        <p:spPr>
          <a:xfrm>
            <a:off x="270000" y="215633"/>
            <a:ext cx="8600156" cy="528260"/>
          </a:xfrm>
          <a:prstGeom prst="rect">
            <a:avLst/>
          </a:prstGeom>
        </p:spPr>
        <p:txBody>
          <a:bodyPr vert="horz" lIns="0" tIns="0" rIns="0" bIns="0" rtlCol="0" anchor="t">
            <a:noAutofit/>
          </a:bodyPr>
          <a:lstStyle/>
          <a:p>
            <a:r>
              <a:rPr lang="en-GB" dirty="0"/>
              <a:t>Click to edit master title style</a:t>
            </a:r>
          </a:p>
        </p:txBody>
      </p:sp>
      <p:sp>
        <p:nvSpPr>
          <p:cNvPr id="6" name="Text Placeholder 2">
            <a:extLst>
              <a:ext uri="{FF2B5EF4-FFF2-40B4-BE49-F238E27FC236}">
                <a16:creationId xmlns:a16="http://schemas.microsoft.com/office/drawing/2014/main" id="{3B6C1D82-0EE9-4F2B-B9D6-955E03B8C80C}"/>
              </a:ext>
            </a:extLst>
          </p:cNvPr>
          <p:cNvSpPr>
            <a:spLocks noGrp="1"/>
          </p:cNvSpPr>
          <p:nvPr>
            <p:ph idx="1"/>
          </p:nvPr>
        </p:nvSpPr>
        <p:spPr>
          <a:xfrm>
            <a:off x="270000" y="1281113"/>
            <a:ext cx="8600156" cy="3002756"/>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742250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δυναμικήανάπτυξη">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3519D50-1BAC-4CC9-A77E-57F6AA24EE17}"/>
              </a:ext>
            </a:extLst>
          </p:cNvPr>
          <p:cNvSpPr>
            <a:spLocks noGrp="1"/>
          </p:cNvSpPr>
          <p:nvPr>
            <p:ph type="title"/>
          </p:nvPr>
        </p:nvSpPr>
        <p:spPr>
          <a:xfrm>
            <a:off x="270000" y="215633"/>
            <a:ext cx="6879548" cy="528260"/>
          </a:xfrm>
          <a:prstGeom prst="rect">
            <a:avLst/>
          </a:prstGeom>
        </p:spPr>
        <p:txBody>
          <a:bodyPr vert="horz" lIns="0" tIns="0" rIns="0" bIns="0" rtlCol="0" anchor="t">
            <a:noAutofit/>
          </a:bodyPr>
          <a:lstStyle/>
          <a:p>
            <a:r>
              <a:rPr lang="en-GB" dirty="0"/>
              <a:t>Click to edit master title style</a:t>
            </a:r>
          </a:p>
        </p:txBody>
      </p:sp>
      <p:sp>
        <p:nvSpPr>
          <p:cNvPr id="6" name="Οβάλ 4">
            <a:extLst>
              <a:ext uri="{FF2B5EF4-FFF2-40B4-BE49-F238E27FC236}">
                <a16:creationId xmlns:a16="http://schemas.microsoft.com/office/drawing/2014/main" id="{192D7745-C221-4C13-AB85-DABB9059F484}"/>
              </a:ext>
            </a:extLst>
          </p:cNvPr>
          <p:cNvSpPr/>
          <p:nvPr userDrawn="1"/>
        </p:nvSpPr>
        <p:spPr>
          <a:xfrm>
            <a:off x="7237400" y="215632"/>
            <a:ext cx="1667599" cy="528261"/>
          </a:xfrm>
          <a:prstGeom prst="round2DiagRect">
            <a:avLst/>
          </a:prstGeom>
          <a:solidFill>
            <a:srgbClr val="B2B2B2"/>
          </a:solidFill>
          <a:ln w="25400" cap="flat" cmpd="sng" algn="ctr">
            <a:solidFill>
              <a:schemeClr val="tx1">
                <a:lumMod val="40000"/>
                <a:lumOff val="60000"/>
              </a:schemeClr>
            </a:solidFill>
            <a:prstDash val="solid"/>
          </a:ln>
          <a:effectLst/>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100" b="1" i="0" u="none" strike="noStrike" kern="1200" cap="none" spc="0" normalizeH="0" baseline="0" noProof="0" dirty="0">
                <a:ln>
                  <a:noFill/>
                </a:ln>
                <a:solidFill>
                  <a:srgbClr val="FFFFFF"/>
                </a:solidFill>
                <a:effectLst/>
                <a:uLnTx/>
                <a:uFillTx/>
                <a:latin typeface="Arial" charset="0"/>
                <a:ea typeface="+mn-ea"/>
                <a:cs typeface="+mn-cs"/>
              </a:rPr>
              <a:t>Βραβείο</a:t>
            </a:r>
            <a:r>
              <a:rPr kumimoji="0" lang="el-GR" sz="1100" b="0" i="0" u="none" strike="noStrike" kern="1200" cap="none" spc="0" normalizeH="0" baseline="0" noProof="0" dirty="0">
                <a:ln>
                  <a:noFill/>
                </a:ln>
                <a:solidFill>
                  <a:srgbClr val="FFFFFF"/>
                </a:solidFill>
                <a:effectLst/>
                <a:uLnTx/>
                <a:uFillTx/>
                <a:latin typeface="Arial" charset="0"/>
                <a:ea typeface="+mn-ea"/>
                <a:cs typeface="+mn-cs"/>
              </a:rPr>
              <a:t>: </a:t>
            </a:r>
            <a:br>
              <a:rPr kumimoji="0" lang="el-GR" sz="1100" b="0" i="0" u="none" strike="noStrike" kern="1200" cap="none" spc="0" normalizeH="0" baseline="0" noProof="0" dirty="0">
                <a:ln>
                  <a:noFill/>
                </a:ln>
                <a:solidFill>
                  <a:srgbClr val="FFFFFF"/>
                </a:solidFill>
                <a:effectLst/>
                <a:uLnTx/>
                <a:uFillTx/>
                <a:latin typeface="Arial" charset="0"/>
                <a:ea typeface="+mn-ea"/>
                <a:cs typeface="+mn-cs"/>
              </a:rPr>
            </a:br>
            <a:r>
              <a:rPr kumimoji="0" lang="el-GR" sz="1100" b="0" i="0" u="none" strike="noStrike" kern="1200" cap="none" spc="0" normalizeH="0" baseline="0" noProof="0" dirty="0">
                <a:ln>
                  <a:noFill/>
                </a:ln>
                <a:solidFill>
                  <a:srgbClr val="FFFFFF"/>
                </a:solidFill>
                <a:effectLst/>
                <a:uLnTx/>
                <a:uFillTx/>
                <a:latin typeface="Arial" charset="0"/>
                <a:ea typeface="+mn-ea"/>
                <a:cs typeface="+mn-cs"/>
              </a:rPr>
              <a:t>Δυναμική Ανάπτυξη</a:t>
            </a:r>
          </a:p>
        </p:txBody>
      </p:sp>
      <p:sp>
        <p:nvSpPr>
          <p:cNvPr id="9" name="Text Placeholder 2">
            <a:extLst>
              <a:ext uri="{FF2B5EF4-FFF2-40B4-BE49-F238E27FC236}">
                <a16:creationId xmlns:a16="http://schemas.microsoft.com/office/drawing/2014/main" id="{533E15D2-789E-490C-AE64-B9227F59436F}"/>
              </a:ext>
            </a:extLst>
          </p:cNvPr>
          <p:cNvSpPr>
            <a:spLocks noGrp="1"/>
          </p:cNvSpPr>
          <p:nvPr>
            <p:ph idx="1"/>
          </p:nvPr>
        </p:nvSpPr>
        <p:spPr>
          <a:xfrm>
            <a:off x="270000" y="1281113"/>
            <a:ext cx="8600156" cy="3002756"/>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05220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έρευνα&amp;καινοτομία">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3519D50-1BAC-4CC9-A77E-57F6AA24EE17}"/>
              </a:ext>
            </a:extLst>
          </p:cNvPr>
          <p:cNvSpPr>
            <a:spLocks noGrp="1"/>
          </p:cNvSpPr>
          <p:nvPr>
            <p:ph type="title"/>
          </p:nvPr>
        </p:nvSpPr>
        <p:spPr>
          <a:xfrm>
            <a:off x="270000" y="215633"/>
            <a:ext cx="6879548" cy="528260"/>
          </a:xfrm>
          <a:prstGeom prst="rect">
            <a:avLst/>
          </a:prstGeom>
        </p:spPr>
        <p:txBody>
          <a:bodyPr vert="horz" lIns="0" tIns="0" rIns="0" bIns="0" rtlCol="0" anchor="t">
            <a:noAutofit/>
          </a:bodyPr>
          <a:lstStyle/>
          <a:p>
            <a:r>
              <a:rPr lang="en-GB" dirty="0"/>
              <a:t>Click to edit master title style</a:t>
            </a:r>
          </a:p>
        </p:txBody>
      </p:sp>
      <p:sp>
        <p:nvSpPr>
          <p:cNvPr id="12" name="Στρογγυλεμένο ορθογώνιο 5">
            <a:extLst>
              <a:ext uri="{FF2B5EF4-FFF2-40B4-BE49-F238E27FC236}">
                <a16:creationId xmlns:a16="http://schemas.microsoft.com/office/drawing/2014/main" id="{3FF1F738-4F5B-44B2-B18C-B8B3C0DEA723}"/>
              </a:ext>
            </a:extLst>
          </p:cNvPr>
          <p:cNvSpPr/>
          <p:nvPr userDrawn="1"/>
        </p:nvSpPr>
        <p:spPr>
          <a:xfrm>
            <a:off x="179512" y="1133062"/>
            <a:ext cx="8812088" cy="3664226"/>
          </a:xfrm>
          <a:prstGeom prst="roundRect">
            <a:avLst>
              <a:gd name="adj" fmla="val 3170"/>
            </a:avLst>
          </a:prstGeom>
          <a:noFill/>
          <a:ln>
            <a:solidFill>
              <a:srgbClr val="008F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900" dirty="0">
              <a:solidFill>
                <a:srgbClr val="000000"/>
              </a:solidFill>
            </a:endParaRPr>
          </a:p>
        </p:txBody>
      </p:sp>
      <p:sp>
        <p:nvSpPr>
          <p:cNvPr id="14" name="Text Placeholder 4">
            <a:extLst>
              <a:ext uri="{FF2B5EF4-FFF2-40B4-BE49-F238E27FC236}">
                <a16:creationId xmlns:a16="http://schemas.microsoft.com/office/drawing/2014/main" id="{D7A7D3C0-2361-4B94-834C-59FF787D9CC5}"/>
              </a:ext>
            </a:extLst>
          </p:cNvPr>
          <p:cNvSpPr>
            <a:spLocks noGrp="1"/>
          </p:cNvSpPr>
          <p:nvPr>
            <p:ph type="body" sz="quarter" idx="10" hasCustomPrompt="1"/>
          </p:nvPr>
        </p:nvSpPr>
        <p:spPr>
          <a:xfrm>
            <a:off x="270000" y="994691"/>
            <a:ext cx="3672185" cy="312737"/>
          </a:xfrm>
          <a:solidFill>
            <a:srgbClr val="008FD5"/>
          </a:solidFill>
          <a:ln>
            <a:noFill/>
          </a:ln>
        </p:spPr>
        <p:txBody>
          <a:bodyPr lIns="72000"/>
          <a:lstStyle>
            <a:lvl1pPr marL="0" indent="0" algn="l">
              <a:buNone/>
              <a:defRPr sz="2000" b="0">
                <a:solidFill>
                  <a:schemeClr val="bg1"/>
                </a:solidFill>
              </a:defRPr>
            </a:lvl1pPr>
          </a:lstStyle>
          <a:p>
            <a:r>
              <a:rPr lang="el-GR" sz="1800" b="1" dirty="0">
                <a:solidFill>
                  <a:schemeClr val="bg1"/>
                </a:solidFill>
              </a:rPr>
              <a:t>Βασικά σημεία</a:t>
            </a:r>
          </a:p>
        </p:txBody>
      </p:sp>
      <p:sp>
        <p:nvSpPr>
          <p:cNvPr id="15" name="Text Placeholder 2">
            <a:extLst>
              <a:ext uri="{FF2B5EF4-FFF2-40B4-BE49-F238E27FC236}">
                <a16:creationId xmlns:a16="http://schemas.microsoft.com/office/drawing/2014/main" id="{95670B52-628A-49C6-8E56-9FDC4E8A0907}"/>
              </a:ext>
            </a:extLst>
          </p:cNvPr>
          <p:cNvSpPr>
            <a:spLocks noGrp="1"/>
          </p:cNvSpPr>
          <p:nvPr>
            <p:ph idx="1"/>
          </p:nvPr>
        </p:nvSpPr>
        <p:spPr>
          <a:xfrm>
            <a:off x="270000" y="1445799"/>
            <a:ext cx="8554457" cy="3218966"/>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8" name="Picture 7">
            <a:extLst>
              <a:ext uri="{FF2B5EF4-FFF2-40B4-BE49-F238E27FC236}">
                <a16:creationId xmlns:a16="http://schemas.microsoft.com/office/drawing/2014/main" id="{79B0D40B-84AE-47BA-BF4A-900954CE7A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33931" y="135233"/>
            <a:ext cx="2503891" cy="643394"/>
          </a:xfrm>
          <a:prstGeom prst="rect">
            <a:avLst/>
          </a:prstGeom>
        </p:spPr>
      </p:pic>
    </p:spTree>
    <p:extLst>
      <p:ext uri="{BB962C8B-B14F-4D97-AF65-F5344CB8AC3E}">
        <p14:creationId xmlns:p14="http://schemas.microsoft.com/office/powerpoint/2010/main" val="2668285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εξωστρέφεια">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3519D50-1BAC-4CC9-A77E-57F6AA24EE17}"/>
              </a:ext>
            </a:extLst>
          </p:cNvPr>
          <p:cNvSpPr>
            <a:spLocks noGrp="1"/>
          </p:cNvSpPr>
          <p:nvPr>
            <p:ph type="title"/>
          </p:nvPr>
        </p:nvSpPr>
        <p:spPr>
          <a:xfrm>
            <a:off x="270000" y="215633"/>
            <a:ext cx="6879548" cy="528260"/>
          </a:xfrm>
          <a:prstGeom prst="rect">
            <a:avLst/>
          </a:prstGeom>
        </p:spPr>
        <p:txBody>
          <a:bodyPr vert="horz" lIns="0" tIns="0" rIns="0" bIns="0" rtlCol="0" anchor="t">
            <a:noAutofit/>
          </a:bodyPr>
          <a:lstStyle/>
          <a:p>
            <a:r>
              <a:rPr lang="en-GB" dirty="0"/>
              <a:t>Click to edit master title style</a:t>
            </a:r>
          </a:p>
        </p:txBody>
      </p:sp>
      <p:sp>
        <p:nvSpPr>
          <p:cNvPr id="9" name="Text Placeholder 2">
            <a:extLst>
              <a:ext uri="{FF2B5EF4-FFF2-40B4-BE49-F238E27FC236}">
                <a16:creationId xmlns:a16="http://schemas.microsoft.com/office/drawing/2014/main" id="{943DAE7A-B17F-486B-944D-BFA9B5E45C8A}"/>
              </a:ext>
            </a:extLst>
          </p:cNvPr>
          <p:cNvSpPr>
            <a:spLocks noGrp="1"/>
          </p:cNvSpPr>
          <p:nvPr>
            <p:ph idx="1"/>
          </p:nvPr>
        </p:nvSpPr>
        <p:spPr>
          <a:xfrm>
            <a:off x="270000" y="1281113"/>
            <a:ext cx="8600156" cy="3002756"/>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5" name="Picture 4">
            <a:extLst>
              <a:ext uri="{FF2B5EF4-FFF2-40B4-BE49-F238E27FC236}">
                <a16:creationId xmlns:a16="http://schemas.microsoft.com/office/drawing/2014/main" id="{9F3DE774-14F4-46CE-B537-02CDAFFE1FC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33931" y="135233"/>
            <a:ext cx="2503891" cy="643394"/>
          </a:xfrm>
          <a:prstGeom prst="rect">
            <a:avLst/>
          </a:prstGeom>
        </p:spPr>
      </p:pic>
    </p:spTree>
    <p:extLst>
      <p:ext uri="{BB962C8B-B14F-4D97-AF65-F5344CB8AC3E}">
        <p14:creationId xmlns:p14="http://schemas.microsoft.com/office/powerpoint/2010/main" val="3425636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εξωστρέφεια">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3519D50-1BAC-4CC9-A77E-57F6AA24EE17}"/>
              </a:ext>
            </a:extLst>
          </p:cNvPr>
          <p:cNvSpPr>
            <a:spLocks noGrp="1"/>
          </p:cNvSpPr>
          <p:nvPr>
            <p:ph type="title"/>
          </p:nvPr>
        </p:nvSpPr>
        <p:spPr>
          <a:xfrm>
            <a:off x="270000" y="215633"/>
            <a:ext cx="6879548" cy="528260"/>
          </a:xfrm>
          <a:prstGeom prst="rect">
            <a:avLst/>
          </a:prstGeom>
        </p:spPr>
        <p:txBody>
          <a:bodyPr vert="horz" lIns="0" tIns="0" rIns="0" bIns="0" rtlCol="0" anchor="t">
            <a:noAutofit/>
          </a:bodyPr>
          <a:lstStyle/>
          <a:p>
            <a:r>
              <a:rPr lang="en-GB" dirty="0"/>
              <a:t>Click to edit master title style</a:t>
            </a:r>
          </a:p>
        </p:txBody>
      </p:sp>
      <p:sp>
        <p:nvSpPr>
          <p:cNvPr id="8" name="Στρογγυλεμένο ορθογώνιο 5">
            <a:extLst>
              <a:ext uri="{FF2B5EF4-FFF2-40B4-BE49-F238E27FC236}">
                <a16:creationId xmlns:a16="http://schemas.microsoft.com/office/drawing/2014/main" id="{0D8C6702-5C76-4D52-9BD2-2B65AE27FEE7}"/>
              </a:ext>
            </a:extLst>
          </p:cNvPr>
          <p:cNvSpPr/>
          <p:nvPr userDrawn="1"/>
        </p:nvSpPr>
        <p:spPr>
          <a:xfrm>
            <a:off x="179512" y="1133062"/>
            <a:ext cx="8812088" cy="3664226"/>
          </a:xfrm>
          <a:prstGeom prst="roundRect">
            <a:avLst>
              <a:gd name="adj" fmla="val 3170"/>
            </a:avLst>
          </a:prstGeom>
          <a:noFill/>
          <a:ln>
            <a:solidFill>
              <a:srgbClr val="008F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900" dirty="0">
              <a:solidFill>
                <a:srgbClr val="000000"/>
              </a:solidFill>
            </a:endParaRPr>
          </a:p>
        </p:txBody>
      </p:sp>
      <p:sp>
        <p:nvSpPr>
          <p:cNvPr id="9" name="Text Placeholder 4">
            <a:extLst>
              <a:ext uri="{FF2B5EF4-FFF2-40B4-BE49-F238E27FC236}">
                <a16:creationId xmlns:a16="http://schemas.microsoft.com/office/drawing/2014/main" id="{44CA80F3-E85F-4152-B56F-C4CEB01EDDAA}"/>
              </a:ext>
            </a:extLst>
          </p:cNvPr>
          <p:cNvSpPr>
            <a:spLocks noGrp="1"/>
          </p:cNvSpPr>
          <p:nvPr>
            <p:ph type="body" sz="quarter" idx="11" hasCustomPrompt="1"/>
          </p:nvPr>
        </p:nvSpPr>
        <p:spPr>
          <a:xfrm>
            <a:off x="270000" y="994691"/>
            <a:ext cx="3672185" cy="312737"/>
          </a:xfrm>
          <a:solidFill>
            <a:srgbClr val="008FD5"/>
          </a:solidFill>
          <a:ln>
            <a:noFill/>
          </a:ln>
        </p:spPr>
        <p:txBody>
          <a:bodyPr lIns="72000"/>
          <a:lstStyle>
            <a:lvl1pPr marL="0" indent="0" algn="l">
              <a:buNone/>
              <a:defRPr sz="2000" b="0">
                <a:solidFill>
                  <a:schemeClr val="bg1"/>
                </a:solidFill>
              </a:defRPr>
            </a:lvl1pPr>
          </a:lstStyle>
          <a:p>
            <a:r>
              <a:rPr lang="el-GR" sz="1800" b="1" dirty="0">
                <a:solidFill>
                  <a:schemeClr val="bg1"/>
                </a:solidFill>
              </a:rPr>
              <a:t>Βασικά σημεία</a:t>
            </a:r>
          </a:p>
        </p:txBody>
      </p:sp>
      <p:sp>
        <p:nvSpPr>
          <p:cNvPr id="10" name="Text Placeholder 2">
            <a:extLst>
              <a:ext uri="{FF2B5EF4-FFF2-40B4-BE49-F238E27FC236}">
                <a16:creationId xmlns:a16="http://schemas.microsoft.com/office/drawing/2014/main" id="{6873183B-8580-4FB3-A868-D013438FADDA}"/>
              </a:ext>
            </a:extLst>
          </p:cNvPr>
          <p:cNvSpPr>
            <a:spLocks noGrp="1"/>
          </p:cNvSpPr>
          <p:nvPr>
            <p:ph idx="1"/>
          </p:nvPr>
        </p:nvSpPr>
        <p:spPr>
          <a:xfrm>
            <a:off x="270000" y="1445799"/>
            <a:ext cx="8554457" cy="3218966"/>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1" name="Picture 10">
            <a:extLst>
              <a:ext uri="{FF2B5EF4-FFF2-40B4-BE49-F238E27FC236}">
                <a16:creationId xmlns:a16="http://schemas.microsoft.com/office/drawing/2014/main" id="{560D5EFC-AF46-4137-8B11-8658FFE66C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33931" y="135233"/>
            <a:ext cx="2503891" cy="643394"/>
          </a:xfrm>
          <a:prstGeom prst="rect">
            <a:avLst/>
          </a:prstGeom>
        </p:spPr>
      </p:pic>
    </p:spTree>
    <p:extLst>
      <p:ext uri="{BB962C8B-B14F-4D97-AF65-F5344CB8AC3E}">
        <p14:creationId xmlns:p14="http://schemas.microsoft.com/office/powerpoint/2010/main" val="1422011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088911-6BA0-4BFE-B320-5301EF285B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33931" y="135233"/>
            <a:ext cx="2503891" cy="643394"/>
          </a:xfrm>
          <a:prstGeom prst="rect">
            <a:avLst/>
          </a:prstGeom>
        </p:spPr>
      </p:pic>
      <p:sp>
        <p:nvSpPr>
          <p:cNvPr id="12" name="Title Placeholder 1">
            <a:extLst>
              <a:ext uri="{FF2B5EF4-FFF2-40B4-BE49-F238E27FC236}">
                <a16:creationId xmlns:a16="http://schemas.microsoft.com/office/drawing/2014/main" id="{B4CF795E-1A74-4E63-8FC0-B922F17627B3}"/>
              </a:ext>
            </a:extLst>
          </p:cNvPr>
          <p:cNvSpPr>
            <a:spLocks noGrp="1"/>
          </p:cNvSpPr>
          <p:nvPr>
            <p:ph type="title"/>
          </p:nvPr>
        </p:nvSpPr>
        <p:spPr>
          <a:xfrm>
            <a:off x="270000" y="209476"/>
            <a:ext cx="6879548" cy="528260"/>
          </a:xfrm>
          <a:prstGeom prst="rect">
            <a:avLst/>
          </a:prstGeom>
        </p:spPr>
        <p:txBody>
          <a:bodyPr vert="horz" lIns="0" tIns="0" rIns="0" bIns="0" rtlCol="0" anchor="t">
            <a:noAutofit/>
          </a:bodyPr>
          <a:lstStyle>
            <a:lvl1pPr>
              <a:defRPr sz="2000"/>
            </a:lvl1pPr>
          </a:lstStyle>
          <a:p>
            <a:r>
              <a:rPr lang="en-GB" dirty="0"/>
              <a:t>Click to edit master title style</a:t>
            </a:r>
          </a:p>
        </p:txBody>
      </p:sp>
      <p:sp>
        <p:nvSpPr>
          <p:cNvPr id="8" name="Text Placeholder 2">
            <a:extLst>
              <a:ext uri="{FF2B5EF4-FFF2-40B4-BE49-F238E27FC236}">
                <a16:creationId xmlns:a16="http://schemas.microsoft.com/office/drawing/2014/main" id="{FB0BD6F8-4A24-4712-886A-127C06C7D5A8}"/>
              </a:ext>
            </a:extLst>
          </p:cNvPr>
          <p:cNvSpPr>
            <a:spLocks noGrp="1"/>
          </p:cNvSpPr>
          <p:nvPr>
            <p:ph idx="1"/>
          </p:nvPr>
        </p:nvSpPr>
        <p:spPr>
          <a:xfrm>
            <a:off x="270000" y="1927274"/>
            <a:ext cx="8600156" cy="2703091"/>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460950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δυναμικήανάπτυξη">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3519D50-1BAC-4CC9-A77E-57F6AA24EE17}"/>
              </a:ext>
            </a:extLst>
          </p:cNvPr>
          <p:cNvSpPr>
            <a:spLocks noGrp="1"/>
          </p:cNvSpPr>
          <p:nvPr>
            <p:ph type="title"/>
          </p:nvPr>
        </p:nvSpPr>
        <p:spPr>
          <a:xfrm>
            <a:off x="270000" y="215633"/>
            <a:ext cx="6879548" cy="528260"/>
          </a:xfrm>
          <a:prstGeom prst="rect">
            <a:avLst/>
          </a:prstGeom>
        </p:spPr>
        <p:txBody>
          <a:bodyPr vert="horz" lIns="0" tIns="0" rIns="0" bIns="0" rtlCol="0" anchor="t">
            <a:noAutofit/>
          </a:bodyPr>
          <a:lstStyle/>
          <a:p>
            <a:r>
              <a:rPr lang="en-GB" dirty="0"/>
              <a:t>Click to edit master title style</a:t>
            </a:r>
          </a:p>
        </p:txBody>
      </p:sp>
      <p:sp>
        <p:nvSpPr>
          <p:cNvPr id="15" name="Text Placeholder 2">
            <a:extLst>
              <a:ext uri="{FF2B5EF4-FFF2-40B4-BE49-F238E27FC236}">
                <a16:creationId xmlns:a16="http://schemas.microsoft.com/office/drawing/2014/main" id="{95670B52-628A-49C6-8E56-9FDC4E8A0907}"/>
              </a:ext>
            </a:extLst>
          </p:cNvPr>
          <p:cNvSpPr>
            <a:spLocks noGrp="1"/>
          </p:cNvSpPr>
          <p:nvPr>
            <p:ph idx="1"/>
          </p:nvPr>
        </p:nvSpPr>
        <p:spPr>
          <a:xfrm>
            <a:off x="270000" y="1445799"/>
            <a:ext cx="8554457" cy="3218966"/>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Στρογγυλεμένο ορθογώνιο 5">
            <a:extLst>
              <a:ext uri="{FF2B5EF4-FFF2-40B4-BE49-F238E27FC236}">
                <a16:creationId xmlns:a16="http://schemas.microsoft.com/office/drawing/2014/main" id="{181C266C-057D-4618-B254-B8FA7868EFE5}"/>
              </a:ext>
            </a:extLst>
          </p:cNvPr>
          <p:cNvSpPr/>
          <p:nvPr userDrawn="1"/>
        </p:nvSpPr>
        <p:spPr>
          <a:xfrm>
            <a:off x="179512" y="1133062"/>
            <a:ext cx="8812088" cy="3664226"/>
          </a:xfrm>
          <a:prstGeom prst="roundRect">
            <a:avLst>
              <a:gd name="adj" fmla="val 3170"/>
            </a:avLst>
          </a:prstGeom>
          <a:noFill/>
          <a:ln>
            <a:solidFill>
              <a:srgbClr val="008F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900" dirty="0">
              <a:solidFill>
                <a:srgbClr val="000000"/>
              </a:solidFill>
            </a:endParaRPr>
          </a:p>
        </p:txBody>
      </p:sp>
      <p:sp>
        <p:nvSpPr>
          <p:cNvPr id="9" name="Text Placeholder 4">
            <a:extLst>
              <a:ext uri="{FF2B5EF4-FFF2-40B4-BE49-F238E27FC236}">
                <a16:creationId xmlns:a16="http://schemas.microsoft.com/office/drawing/2014/main" id="{190247E3-D961-40B4-8230-BC09DEEBD609}"/>
              </a:ext>
            </a:extLst>
          </p:cNvPr>
          <p:cNvSpPr>
            <a:spLocks noGrp="1"/>
          </p:cNvSpPr>
          <p:nvPr>
            <p:ph type="body" sz="quarter" idx="11" hasCustomPrompt="1"/>
          </p:nvPr>
        </p:nvSpPr>
        <p:spPr>
          <a:xfrm>
            <a:off x="270000" y="994691"/>
            <a:ext cx="3672185" cy="312737"/>
          </a:xfrm>
          <a:solidFill>
            <a:srgbClr val="008FD5"/>
          </a:solidFill>
          <a:ln>
            <a:noFill/>
          </a:ln>
        </p:spPr>
        <p:txBody>
          <a:bodyPr lIns="72000"/>
          <a:lstStyle>
            <a:lvl1pPr marL="0" indent="0" algn="l">
              <a:buNone/>
              <a:defRPr sz="2000" b="0">
                <a:solidFill>
                  <a:schemeClr val="bg1"/>
                </a:solidFill>
              </a:defRPr>
            </a:lvl1pPr>
          </a:lstStyle>
          <a:p>
            <a:r>
              <a:rPr lang="el-GR" sz="1800" b="1" dirty="0">
                <a:solidFill>
                  <a:schemeClr val="bg1"/>
                </a:solidFill>
              </a:rPr>
              <a:t>Βασικά σημεία</a:t>
            </a:r>
          </a:p>
        </p:txBody>
      </p:sp>
      <p:pic>
        <p:nvPicPr>
          <p:cNvPr id="10" name="Picture 9">
            <a:extLst>
              <a:ext uri="{FF2B5EF4-FFF2-40B4-BE49-F238E27FC236}">
                <a16:creationId xmlns:a16="http://schemas.microsoft.com/office/drawing/2014/main" id="{EA188BDE-741F-477E-9214-45BD1B71AD5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33931" y="135233"/>
            <a:ext cx="2503891" cy="643394"/>
          </a:xfrm>
          <a:prstGeom prst="rect">
            <a:avLst/>
          </a:prstGeom>
        </p:spPr>
      </p:pic>
    </p:spTree>
    <p:extLst>
      <p:ext uri="{BB962C8B-B14F-4D97-AF65-F5344CB8AC3E}">
        <p14:creationId xmlns:p14="http://schemas.microsoft.com/office/powerpoint/2010/main" val="164514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ψηφιακήεξέλιξη">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3519D50-1BAC-4CC9-A77E-57F6AA24EE17}"/>
              </a:ext>
            </a:extLst>
          </p:cNvPr>
          <p:cNvSpPr>
            <a:spLocks noGrp="1"/>
          </p:cNvSpPr>
          <p:nvPr>
            <p:ph type="title"/>
          </p:nvPr>
        </p:nvSpPr>
        <p:spPr>
          <a:xfrm>
            <a:off x="270000" y="215633"/>
            <a:ext cx="6879548" cy="528260"/>
          </a:xfrm>
          <a:prstGeom prst="rect">
            <a:avLst/>
          </a:prstGeom>
        </p:spPr>
        <p:txBody>
          <a:bodyPr vert="horz" lIns="0" tIns="0" rIns="0" bIns="0" rtlCol="0" anchor="t">
            <a:noAutofit/>
          </a:bodyPr>
          <a:lstStyle/>
          <a:p>
            <a:r>
              <a:rPr lang="en-GB" dirty="0"/>
              <a:t>Click to edit master title style</a:t>
            </a:r>
          </a:p>
        </p:txBody>
      </p:sp>
      <p:sp>
        <p:nvSpPr>
          <p:cNvPr id="9" name="Text Placeholder 2">
            <a:extLst>
              <a:ext uri="{FF2B5EF4-FFF2-40B4-BE49-F238E27FC236}">
                <a16:creationId xmlns:a16="http://schemas.microsoft.com/office/drawing/2014/main" id="{42B97E0F-A0A9-4B92-8512-3AB8F4AA285A}"/>
              </a:ext>
            </a:extLst>
          </p:cNvPr>
          <p:cNvSpPr>
            <a:spLocks noGrp="1"/>
          </p:cNvSpPr>
          <p:nvPr>
            <p:ph idx="1"/>
          </p:nvPr>
        </p:nvSpPr>
        <p:spPr>
          <a:xfrm>
            <a:off x="270000" y="1281113"/>
            <a:ext cx="8600156" cy="3002756"/>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5" name="Picture 4">
            <a:extLst>
              <a:ext uri="{FF2B5EF4-FFF2-40B4-BE49-F238E27FC236}">
                <a16:creationId xmlns:a16="http://schemas.microsoft.com/office/drawing/2014/main" id="{8863F744-45E0-4108-9683-C6630D5ABFA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33931" y="135233"/>
            <a:ext cx="2503891" cy="643394"/>
          </a:xfrm>
          <a:prstGeom prst="rect">
            <a:avLst/>
          </a:prstGeom>
        </p:spPr>
      </p:pic>
    </p:spTree>
    <p:extLst>
      <p:ext uri="{BB962C8B-B14F-4D97-AF65-F5344CB8AC3E}">
        <p14:creationId xmlns:p14="http://schemas.microsoft.com/office/powerpoint/2010/main" val="3291514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ψηφιακήεξέλιξη">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3519D50-1BAC-4CC9-A77E-57F6AA24EE17}"/>
              </a:ext>
            </a:extLst>
          </p:cNvPr>
          <p:cNvSpPr>
            <a:spLocks noGrp="1"/>
          </p:cNvSpPr>
          <p:nvPr>
            <p:ph type="title"/>
          </p:nvPr>
        </p:nvSpPr>
        <p:spPr>
          <a:xfrm>
            <a:off x="270000" y="215633"/>
            <a:ext cx="6879548" cy="528260"/>
          </a:xfrm>
          <a:prstGeom prst="rect">
            <a:avLst/>
          </a:prstGeom>
        </p:spPr>
        <p:txBody>
          <a:bodyPr vert="horz" lIns="0" tIns="0" rIns="0" bIns="0" rtlCol="0" anchor="t">
            <a:noAutofit/>
          </a:bodyPr>
          <a:lstStyle/>
          <a:p>
            <a:r>
              <a:rPr lang="en-GB" dirty="0"/>
              <a:t>Click to edit master title style</a:t>
            </a:r>
          </a:p>
        </p:txBody>
      </p:sp>
      <p:sp>
        <p:nvSpPr>
          <p:cNvPr id="8" name="Text Placeholder 2">
            <a:extLst>
              <a:ext uri="{FF2B5EF4-FFF2-40B4-BE49-F238E27FC236}">
                <a16:creationId xmlns:a16="http://schemas.microsoft.com/office/drawing/2014/main" id="{8C83B51A-A198-416E-AECD-286772D92EF0}"/>
              </a:ext>
            </a:extLst>
          </p:cNvPr>
          <p:cNvSpPr>
            <a:spLocks noGrp="1"/>
          </p:cNvSpPr>
          <p:nvPr>
            <p:ph idx="1"/>
          </p:nvPr>
        </p:nvSpPr>
        <p:spPr>
          <a:xfrm>
            <a:off x="270000" y="1445799"/>
            <a:ext cx="8554457" cy="3218966"/>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Στρογγυλεμένο ορθογώνιο 5">
            <a:extLst>
              <a:ext uri="{FF2B5EF4-FFF2-40B4-BE49-F238E27FC236}">
                <a16:creationId xmlns:a16="http://schemas.microsoft.com/office/drawing/2014/main" id="{299F298E-8EAD-4516-A5BA-F214DAB5FF87}"/>
              </a:ext>
            </a:extLst>
          </p:cNvPr>
          <p:cNvSpPr/>
          <p:nvPr userDrawn="1"/>
        </p:nvSpPr>
        <p:spPr>
          <a:xfrm>
            <a:off x="179512" y="1133062"/>
            <a:ext cx="8812088" cy="3664226"/>
          </a:xfrm>
          <a:prstGeom prst="roundRect">
            <a:avLst>
              <a:gd name="adj" fmla="val 3170"/>
            </a:avLst>
          </a:prstGeom>
          <a:noFill/>
          <a:ln>
            <a:solidFill>
              <a:srgbClr val="008F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900" dirty="0">
              <a:solidFill>
                <a:srgbClr val="000000"/>
              </a:solidFill>
            </a:endParaRPr>
          </a:p>
        </p:txBody>
      </p:sp>
      <p:sp>
        <p:nvSpPr>
          <p:cNvPr id="10" name="Text Placeholder 4">
            <a:extLst>
              <a:ext uri="{FF2B5EF4-FFF2-40B4-BE49-F238E27FC236}">
                <a16:creationId xmlns:a16="http://schemas.microsoft.com/office/drawing/2014/main" id="{F86995BC-CE05-45CF-8F49-AA8DB1F4E679}"/>
              </a:ext>
            </a:extLst>
          </p:cNvPr>
          <p:cNvSpPr>
            <a:spLocks noGrp="1"/>
          </p:cNvSpPr>
          <p:nvPr>
            <p:ph type="body" sz="quarter" idx="11" hasCustomPrompt="1"/>
          </p:nvPr>
        </p:nvSpPr>
        <p:spPr>
          <a:xfrm>
            <a:off x="270000" y="994691"/>
            <a:ext cx="3672185" cy="312737"/>
          </a:xfrm>
          <a:solidFill>
            <a:srgbClr val="008FD5"/>
          </a:solidFill>
          <a:ln>
            <a:noFill/>
          </a:ln>
        </p:spPr>
        <p:txBody>
          <a:bodyPr lIns="72000"/>
          <a:lstStyle>
            <a:lvl1pPr marL="0" indent="0" algn="l">
              <a:buNone/>
              <a:defRPr sz="2000" b="0">
                <a:solidFill>
                  <a:schemeClr val="bg1"/>
                </a:solidFill>
              </a:defRPr>
            </a:lvl1pPr>
          </a:lstStyle>
          <a:p>
            <a:r>
              <a:rPr lang="el-GR" sz="1800" b="1" dirty="0">
                <a:solidFill>
                  <a:schemeClr val="bg1"/>
                </a:solidFill>
              </a:rPr>
              <a:t>Βασικά σημεία</a:t>
            </a:r>
          </a:p>
        </p:txBody>
      </p:sp>
      <p:pic>
        <p:nvPicPr>
          <p:cNvPr id="11" name="Picture 10">
            <a:extLst>
              <a:ext uri="{FF2B5EF4-FFF2-40B4-BE49-F238E27FC236}">
                <a16:creationId xmlns:a16="http://schemas.microsoft.com/office/drawing/2014/main" id="{BE68B83A-14DA-4FA0-A42B-E629DB5882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33931" y="135233"/>
            <a:ext cx="2503891" cy="643394"/>
          </a:xfrm>
          <a:prstGeom prst="rect">
            <a:avLst/>
          </a:prstGeom>
        </p:spPr>
      </p:pic>
    </p:spTree>
    <p:extLst>
      <p:ext uri="{BB962C8B-B14F-4D97-AF65-F5344CB8AC3E}">
        <p14:creationId xmlns:p14="http://schemas.microsoft.com/office/powerpoint/2010/main" val="3494010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4.xml"/><Relationship Id="rId7"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40F2F0-8B0A-4063-90D6-6E1F57548BD1}"/>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99937" y="4871400"/>
            <a:ext cx="929081" cy="122911"/>
          </a:xfrm>
          <a:prstGeom prst="rect">
            <a:avLst/>
          </a:prstGeom>
        </p:spPr>
      </p:pic>
      <p:sp>
        <p:nvSpPr>
          <p:cNvPr id="11" name="Rectangle 10">
            <a:extLst>
              <a:ext uri="{FF2B5EF4-FFF2-40B4-BE49-F238E27FC236}">
                <a16:creationId xmlns:a16="http://schemas.microsoft.com/office/drawing/2014/main" id="{25509F74-4562-423E-B633-C641605A169B}"/>
              </a:ext>
            </a:extLst>
          </p:cNvPr>
          <p:cNvSpPr/>
          <p:nvPr userDrawn="1"/>
        </p:nvSpPr>
        <p:spPr bwMode="ltGray">
          <a:xfrm>
            <a:off x="-1922" y="0"/>
            <a:ext cx="9144000" cy="921275"/>
          </a:xfrm>
          <a:prstGeom prst="rect">
            <a:avLst/>
          </a:prstGeom>
          <a:solidFill>
            <a:srgbClr val="1EBC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l-GR" sz="1600" b="0" dirty="0">
              <a:solidFill>
                <a:srgbClr val="2992CE"/>
              </a:solidFill>
              <a:latin typeface="Arial" panose="020B0604020202020204" pitchFamily="34" charset="0"/>
              <a:cs typeface="Arial" panose="020B0604020202020204" pitchFamily="34" charset="0"/>
            </a:endParaRPr>
          </a:p>
        </p:txBody>
      </p:sp>
      <p:sp>
        <p:nvSpPr>
          <p:cNvPr id="91" name="Title Placeholder 1"/>
          <p:cNvSpPr>
            <a:spLocks noGrp="1"/>
          </p:cNvSpPr>
          <p:nvPr>
            <p:ph type="title"/>
          </p:nvPr>
        </p:nvSpPr>
        <p:spPr>
          <a:xfrm>
            <a:off x="270000" y="215633"/>
            <a:ext cx="8600156" cy="528260"/>
          </a:xfrm>
          <a:prstGeom prst="rect">
            <a:avLst/>
          </a:prstGeom>
        </p:spPr>
        <p:txBody>
          <a:bodyPr vert="horz" lIns="0" tIns="0" rIns="0" bIns="0" rtlCol="0" anchor="t">
            <a:noAutofit/>
          </a:bodyPr>
          <a:lstStyle/>
          <a:p>
            <a:r>
              <a:rPr lang="en-GB" dirty="0"/>
              <a:t>Click to edit master title style</a:t>
            </a:r>
          </a:p>
        </p:txBody>
      </p:sp>
      <p:sp>
        <p:nvSpPr>
          <p:cNvPr id="92" name="Text Placeholder 2"/>
          <p:cNvSpPr>
            <a:spLocks noGrp="1"/>
          </p:cNvSpPr>
          <p:nvPr>
            <p:ph type="body" idx="1"/>
          </p:nvPr>
        </p:nvSpPr>
        <p:spPr>
          <a:xfrm>
            <a:off x="270000" y="1281113"/>
            <a:ext cx="8600156" cy="3002756"/>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0" name="Picture 9">
            <a:extLst>
              <a:ext uri="{FF2B5EF4-FFF2-40B4-BE49-F238E27FC236}">
                <a16:creationId xmlns:a16="http://schemas.microsoft.com/office/drawing/2014/main" id="{B5A6A1EB-2EB4-48CB-964D-DD51B62F7448}"/>
              </a:ext>
            </a:extLst>
          </p:cNvPr>
          <p:cNvPicPr>
            <a:picLocks noChangeAspect="1"/>
          </p:cNvPicPr>
          <p:nvPr userDrawn="1"/>
        </p:nvPicPr>
        <p:blipFill>
          <a:blip r:embed="rId3"/>
          <a:stretch>
            <a:fillRect/>
          </a:stretch>
        </p:blipFill>
        <p:spPr>
          <a:xfrm>
            <a:off x="7881199" y="4830231"/>
            <a:ext cx="988957" cy="195272"/>
          </a:xfrm>
          <a:prstGeom prst="rect">
            <a:avLst/>
          </a:prstGeom>
        </p:spPr>
      </p:pic>
    </p:spTree>
    <p:extLst>
      <p:ext uri="{BB962C8B-B14F-4D97-AF65-F5344CB8AC3E}">
        <p14:creationId xmlns:p14="http://schemas.microsoft.com/office/powerpoint/2010/main" val="755773739"/>
      </p:ext>
    </p:extLst>
  </p:cSld>
  <p:clrMap bg1="lt1" tx1="dk1" bg2="lt2" tx2="dk2" accent1="accent1" accent2="accent2" accent3="accent3" accent4="accent4" accent5="accent5" accent6="accent6" hlink="hlink" folHlink="folHlink"/>
  <p:hf hdr="0" ftr="0" dt="0"/>
  <p:txStyles>
    <p:titleStyle>
      <a:lvl1pPr algn="l" defTabSz="685800" rtl="0" eaLnBrk="1" latinLnBrk="0" hangingPunct="1">
        <a:lnSpc>
          <a:spcPct val="100000"/>
        </a:lnSpc>
        <a:spcBef>
          <a:spcPts val="450"/>
        </a:spcBef>
        <a:buNone/>
        <a:defRPr sz="2400" b="1" kern="1200">
          <a:solidFill>
            <a:schemeClr val="bg1"/>
          </a:solidFill>
          <a:latin typeface="+mj-lt"/>
          <a:ea typeface="+mj-ea"/>
          <a:cs typeface="+mj-cs"/>
        </a:defRPr>
      </a:lvl1pPr>
    </p:titleStyle>
    <p:bodyStyle>
      <a:lvl1pPr marL="0" indent="0" algn="l" defTabSz="685800" rtl="0" eaLnBrk="1" latinLnBrk="0" hangingPunct="1">
        <a:lnSpc>
          <a:spcPct val="100000"/>
        </a:lnSpc>
        <a:spcBef>
          <a:spcPts val="900"/>
        </a:spcBef>
        <a:buFont typeface="Arial" panose="020B0604020202020204" pitchFamily="34" charset="0"/>
        <a:buNone/>
        <a:defRPr sz="1050" kern="1200">
          <a:solidFill>
            <a:srgbClr val="000000"/>
          </a:solidFill>
          <a:latin typeface="+mn-lt"/>
          <a:ea typeface="+mn-ea"/>
          <a:cs typeface="+mn-cs"/>
        </a:defRPr>
      </a:lvl1pPr>
      <a:lvl2pPr marL="135731" indent="-135731" algn="l" defTabSz="685800" rtl="0" eaLnBrk="1" latinLnBrk="0" hangingPunct="1">
        <a:lnSpc>
          <a:spcPct val="100000"/>
        </a:lnSpc>
        <a:spcBef>
          <a:spcPts val="450"/>
        </a:spcBef>
        <a:buFont typeface="Wingdings" panose="05000000000000000000" pitchFamily="2" charset="2"/>
        <a:buChar char="§"/>
        <a:defRPr sz="1050" kern="1200">
          <a:solidFill>
            <a:srgbClr val="000000"/>
          </a:solidFill>
          <a:latin typeface="+mn-lt"/>
          <a:ea typeface="+mn-ea"/>
          <a:cs typeface="+mn-cs"/>
        </a:defRPr>
      </a:lvl2pPr>
      <a:lvl3pPr marL="271463" indent="-135731" algn="l" defTabSz="685800" rtl="0" eaLnBrk="1" latinLnBrk="0" hangingPunct="1">
        <a:lnSpc>
          <a:spcPct val="100000"/>
        </a:lnSpc>
        <a:spcBef>
          <a:spcPts val="450"/>
        </a:spcBef>
        <a:buFont typeface="Wingdings" panose="05000000000000000000" pitchFamily="2" charset="2"/>
        <a:buChar char="§"/>
        <a:defRPr sz="1050" kern="1200">
          <a:solidFill>
            <a:srgbClr val="000000"/>
          </a:solidFill>
          <a:latin typeface="+mn-lt"/>
          <a:ea typeface="+mn-ea"/>
          <a:cs typeface="+mn-cs"/>
        </a:defRPr>
      </a:lvl3pPr>
      <a:lvl4pPr marL="407194" indent="-135731" algn="l" defTabSz="685800" rtl="0" eaLnBrk="1" latinLnBrk="0" hangingPunct="1">
        <a:lnSpc>
          <a:spcPct val="100000"/>
        </a:lnSpc>
        <a:spcBef>
          <a:spcPts val="450"/>
        </a:spcBef>
        <a:buFont typeface="Wingdings" panose="05000000000000000000" pitchFamily="2" charset="2"/>
        <a:buChar char="§"/>
        <a:defRPr sz="1050" kern="1200">
          <a:solidFill>
            <a:srgbClr val="000000"/>
          </a:solidFill>
          <a:latin typeface="+mn-lt"/>
          <a:ea typeface="+mn-ea"/>
          <a:cs typeface="+mn-cs"/>
        </a:defRPr>
      </a:lvl4pPr>
      <a:lvl5pPr marL="535781" indent="-128588" algn="l" defTabSz="685800" rtl="0" eaLnBrk="1" latinLnBrk="0" hangingPunct="1">
        <a:lnSpc>
          <a:spcPct val="100000"/>
        </a:lnSpc>
        <a:spcBef>
          <a:spcPts val="450"/>
        </a:spcBef>
        <a:buFont typeface="Wingdings" panose="05000000000000000000" pitchFamily="2" charset="2"/>
        <a:buChar char="§"/>
        <a:defRPr sz="105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71">
          <p15:clr>
            <a:srgbClr val="F26B43"/>
          </p15:clr>
        </p15:guide>
        <p15:guide id="2" orient="horz" pos="1620">
          <p15:clr>
            <a:srgbClr val="F26B43"/>
          </p15:clr>
        </p15:guide>
        <p15:guide id="13" pos="2835">
          <p15:clr>
            <a:srgbClr val="F26B43"/>
          </p15:clr>
        </p15:guide>
        <p15:guide id="14" pos="2925">
          <p15:clr>
            <a:srgbClr val="F26B43"/>
          </p15:clr>
        </p15:guide>
        <p15:guide id="25" pos="5588">
          <p15:clr>
            <a:srgbClr val="F26B43"/>
          </p15:clr>
        </p15:guide>
        <p15:guide id="28" orient="horz" pos="808">
          <p15:clr>
            <a:srgbClr val="F26B43"/>
          </p15:clr>
        </p15:guide>
        <p15:guide id="29" orient="horz" pos="203">
          <p15:clr>
            <a:srgbClr val="F26B43"/>
          </p15:clr>
        </p15:guide>
        <p15:guide id="33" orient="horz" pos="2700">
          <p15:clr>
            <a:srgbClr val="F26B43"/>
          </p15:clr>
        </p15:guide>
        <p15:guide id="34"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80A3C3-F1CB-4D83-997D-967162CEA5AF}"/>
              </a:ext>
            </a:extLst>
          </p:cNvPr>
          <p:cNvSpPr/>
          <p:nvPr userDrawn="1"/>
        </p:nvSpPr>
        <p:spPr bwMode="ltGray">
          <a:xfrm>
            <a:off x="-1922" y="0"/>
            <a:ext cx="9144000" cy="921275"/>
          </a:xfrm>
          <a:prstGeom prst="rect">
            <a:avLst/>
          </a:prstGeom>
          <a:solidFill>
            <a:srgbClr val="1EBC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l-GR" sz="1600" b="0" dirty="0">
              <a:solidFill>
                <a:srgbClr val="2992CE"/>
              </a:solidFill>
              <a:latin typeface="Arial" panose="020B0604020202020204" pitchFamily="34" charset="0"/>
              <a:cs typeface="Arial" panose="020B0604020202020204" pitchFamily="34" charset="0"/>
            </a:endParaRPr>
          </a:p>
        </p:txBody>
      </p:sp>
      <p:sp>
        <p:nvSpPr>
          <p:cNvPr id="91" name="Title Placeholder 1"/>
          <p:cNvSpPr>
            <a:spLocks noGrp="1"/>
          </p:cNvSpPr>
          <p:nvPr>
            <p:ph type="title"/>
          </p:nvPr>
        </p:nvSpPr>
        <p:spPr>
          <a:xfrm>
            <a:off x="270000" y="215633"/>
            <a:ext cx="6031409" cy="528260"/>
          </a:xfrm>
          <a:prstGeom prst="rect">
            <a:avLst/>
          </a:prstGeom>
        </p:spPr>
        <p:txBody>
          <a:bodyPr vert="horz" lIns="0" tIns="0" rIns="0" bIns="0" rtlCol="0" anchor="t">
            <a:noAutofit/>
          </a:bodyPr>
          <a:lstStyle/>
          <a:p>
            <a:r>
              <a:rPr lang="en-GB" dirty="0"/>
              <a:t>Click to edit master title style</a:t>
            </a:r>
          </a:p>
        </p:txBody>
      </p:sp>
      <p:sp>
        <p:nvSpPr>
          <p:cNvPr id="92" name="Text Placeholder 2"/>
          <p:cNvSpPr>
            <a:spLocks noGrp="1"/>
          </p:cNvSpPr>
          <p:nvPr>
            <p:ph type="body" idx="1"/>
          </p:nvPr>
        </p:nvSpPr>
        <p:spPr>
          <a:xfrm>
            <a:off x="270000" y="1281113"/>
            <a:ext cx="8600156" cy="3002756"/>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7" name="Picture 6">
            <a:extLst>
              <a:ext uri="{FF2B5EF4-FFF2-40B4-BE49-F238E27FC236}">
                <a16:creationId xmlns:a16="http://schemas.microsoft.com/office/drawing/2014/main" id="{25F5A5FC-5F15-4C31-99F8-C9A99E55FB76}"/>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299937" y="4871400"/>
            <a:ext cx="929081" cy="122911"/>
          </a:xfrm>
          <a:prstGeom prst="rect">
            <a:avLst/>
          </a:prstGeom>
        </p:spPr>
      </p:pic>
      <p:pic>
        <p:nvPicPr>
          <p:cNvPr id="8" name="Picture 7">
            <a:extLst>
              <a:ext uri="{FF2B5EF4-FFF2-40B4-BE49-F238E27FC236}">
                <a16:creationId xmlns:a16="http://schemas.microsoft.com/office/drawing/2014/main" id="{4B796D0F-B23F-44AE-A771-919BE29B68BD}"/>
              </a:ext>
            </a:extLst>
          </p:cNvPr>
          <p:cNvPicPr>
            <a:picLocks noChangeAspect="1"/>
          </p:cNvPicPr>
          <p:nvPr userDrawn="1"/>
        </p:nvPicPr>
        <p:blipFill>
          <a:blip r:embed="rId14"/>
          <a:stretch>
            <a:fillRect/>
          </a:stretch>
        </p:blipFill>
        <p:spPr>
          <a:xfrm>
            <a:off x="7881199" y="4830231"/>
            <a:ext cx="988957" cy="195272"/>
          </a:xfrm>
          <a:prstGeom prst="rect">
            <a:avLst/>
          </a:prstGeom>
        </p:spPr>
      </p:pic>
    </p:spTree>
    <p:extLst>
      <p:ext uri="{BB962C8B-B14F-4D97-AF65-F5344CB8AC3E}">
        <p14:creationId xmlns:p14="http://schemas.microsoft.com/office/powerpoint/2010/main" val="2941062705"/>
      </p:ext>
    </p:extLst>
  </p:cSld>
  <p:clrMap bg1="lt1" tx1="dk1" bg2="lt2" tx2="dk2" accent1="accent1" accent2="accent2" accent3="accent3" accent4="accent4" accent5="accent5" accent6="accent6" hlink="hlink" folHlink="folHlink"/>
  <p:sldLayoutIdLst>
    <p:sldLayoutId id="2147483808" r:id="rId1"/>
    <p:sldLayoutId id="2147483792" r:id="rId2"/>
    <p:sldLayoutId id="2147483798" r:id="rId3"/>
    <p:sldLayoutId id="2147483794" r:id="rId4"/>
    <p:sldLayoutId id="2147483799" r:id="rId5"/>
    <p:sldLayoutId id="2147483795" r:id="rId6"/>
    <p:sldLayoutId id="2147483800" r:id="rId7"/>
    <p:sldLayoutId id="2147483796" r:id="rId8"/>
    <p:sldLayoutId id="2147483801" r:id="rId9"/>
    <p:sldLayoutId id="2147483797" r:id="rId10"/>
    <p:sldLayoutId id="2147483802" r:id="rId11"/>
  </p:sldLayoutIdLst>
  <p:hf hdr="0" ftr="0" dt="0"/>
  <p:txStyles>
    <p:titleStyle>
      <a:lvl1pPr algn="l" defTabSz="685800" rtl="0" eaLnBrk="1" latinLnBrk="0" hangingPunct="1">
        <a:lnSpc>
          <a:spcPct val="100000"/>
        </a:lnSpc>
        <a:spcBef>
          <a:spcPts val="450"/>
        </a:spcBef>
        <a:buNone/>
        <a:defRPr sz="2400" b="1" kern="1200">
          <a:solidFill>
            <a:schemeClr val="bg1"/>
          </a:solidFill>
          <a:latin typeface="+mj-lt"/>
          <a:ea typeface="+mj-ea"/>
          <a:cs typeface="+mj-cs"/>
        </a:defRPr>
      </a:lvl1pPr>
    </p:titleStyle>
    <p:bodyStyle>
      <a:lvl1pPr marL="0" indent="0" algn="l" defTabSz="685800" rtl="0" eaLnBrk="1" latinLnBrk="0" hangingPunct="1">
        <a:lnSpc>
          <a:spcPct val="100000"/>
        </a:lnSpc>
        <a:spcBef>
          <a:spcPts val="900"/>
        </a:spcBef>
        <a:buFont typeface="Arial" panose="020B0604020202020204" pitchFamily="34" charset="0"/>
        <a:buNone/>
        <a:defRPr sz="900" kern="1200">
          <a:solidFill>
            <a:srgbClr val="000000"/>
          </a:solidFill>
          <a:latin typeface="+mn-lt"/>
          <a:ea typeface="+mn-ea"/>
          <a:cs typeface="+mn-cs"/>
        </a:defRPr>
      </a:lvl1pPr>
      <a:lvl2pPr marL="135731" indent="-135731" algn="l" defTabSz="685800" rtl="0" eaLnBrk="1" latinLnBrk="0" hangingPunct="1">
        <a:lnSpc>
          <a:spcPct val="100000"/>
        </a:lnSpc>
        <a:spcBef>
          <a:spcPts val="450"/>
        </a:spcBef>
        <a:buFont typeface="Wingdings" panose="05000000000000000000" pitchFamily="2" charset="2"/>
        <a:buChar char="§"/>
        <a:defRPr sz="900" kern="1200">
          <a:solidFill>
            <a:srgbClr val="000000"/>
          </a:solidFill>
          <a:latin typeface="+mn-lt"/>
          <a:ea typeface="+mn-ea"/>
          <a:cs typeface="+mn-cs"/>
        </a:defRPr>
      </a:lvl2pPr>
      <a:lvl3pPr marL="271463" indent="-135731" algn="l" defTabSz="685800" rtl="0" eaLnBrk="1" latinLnBrk="0" hangingPunct="1">
        <a:lnSpc>
          <a:spcPct val="100000"/>
        </a:lnSpc>
        <a:spcBef>
          <a:spcPts val="450"/>
        </a:spcBef>
        <a:buFont typeface="Wingdings" panose="05000000000000000000" pitchFamily="2" charset="2"/>
        <a:buChar char="§"/>
        <a:defRPr sz="900" kern="1200">
          <a:solidFill>
            <a:srgbClr val="000000"/>
          </a:solidFill>
          <a:latin typeface="+mn-lt"/>
          <a:ea typeface="+mn-ea"/>
          <a:cs typeface="+mn-cs"/>
        </a:defRPr>
      </a:lvl3pPr>
      <a:lvl4pPr marL="407194" indent="-135731" algn="l" defTabSz="685800" rtl="0" eaLnBrk="1" latinLnBrk="0" hangingPunct="1">
        <a:lnSpc>
          <a:spcPct val="100000"/>
        </a:lnSpc>
        <a:spcBef>
          <a:spcPts val="450"/>
        </a:spcBef>
        <a:buFont typeface="Wingdings" panose="05000000000000000000" pitchFamily="2" charset="2"/>
        <a:buChar char="§"/>
        <a:defRPr sz="900" kern="1200">
          <a:solidFill>
            <a:srgbClr val="000000"/>
          </a:solidFill>
          <a:latin typeface="+mn-lt"/>
          <a:ea typeface="+mn-ea"/>
          <a:cs typeface="+mn-cs"/>
        </a:defRPr>
      </a:lvl4pPr>
      <a:lvl5pPr marL="535781" indent="-128588" algn="l" defTabSz="685800" rtl="0" eaLnBrk="1" latinLnBrk="0" hangingPunct="1">
        <a:lnSpc>
          <a:spcPct val="100000"/>
        </a:lnSpc>
        <a:spcBef>
          <a:spcPts val="450"/>
        </a:spcBef>
        <a:buFont typeface="Wingdings" panose="05000000000000000000" pitchFamily="2" charset="2"/>
        <a:buChar char="§"/>
        <a:defRPr sz="9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71">
          <p15:clr>
            <a:srgbClr val="F26B43"/>
          </p15:clr>
        </p15:guide>
        <p15:guide id="2" orient="horz" pos="1620">
          <p15:clr>
            <a:srgbClr val="F26B43"/>
          </p15:clr>
        </p15:guide>
        <p15:guide id="13" pos="2835">
          <p15:clr>
            <a:srgbClr val="F26B43"/>
          </p15:clr>
        </p15:guide>
        <p15:guide id="14" pos="2925">
          <p15:clr>
            <a:srgbClr val="F26B43"/>
          </p15:clr>
        </p15:guide>
        <p15:guide id="25" pos="5588">
          <p15:clr>
            <a:srgbClr val="F26B43"/>
          </p15:clr>
        </p15:guide>
        <p15:guide id="28" orient="horz" pos="808">
          <p15:clr>
            <a:srgbClr val="F26B43"/>
          </p15:clr>
        </p15:guide>
        <p15:guide id="29" orient="horz" pos="203">
          <p15:clr>
            <a:srgbClr val="F26B43"/>
          </p15:clr>
        </p15:guide>
        <p15:guide id="33" orient="horz" pos="2700">
          <p15:clr>
            <a:srgbClr val="F26B43"/>
          </p15:clr>
        </p15:guide>
        <p15:guide id="34"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509F74-4562-423E-B633-C641605A169B}"/>
              </a:ext>
            </a:extLst>
          </p:cNvPr>
          <p:cNvSpPr/>
          <p:nvPr userDrawn="1"/>
        </p:nvSpPr>
        <p:spPr bwMode="ltGray">
          <a:xfrm>
            <a:off x="-1922" y="0"/>
            <a:ext cx="9144000" cy="921275"/>
          </a:xfrm>
          <a:prstGeom prst="rect">
            <a:avLst/>
          </a:prstGeom>
          <a:solidFill>
            <a:srgbClr val="1EBC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l-GR" sz="1600" b="0" dirty="0">
              <a:solidFill>
                <a:srgbClr val="2992CE"/>
              </a:solidFill>
              <a:latin typeface="Arial" panose="020B0604020202020204" pitchFamily="34" charset="0"/>
              <a:cs typeface="Arial" panose="020B0604020202020204" pitchFamily="34" charset="0"/>
            </a:endParaRPr>
          </a:p>
        </p:txBody>
      </p:sp>
      <p:sp>
        <p:nvSpPr>
          <p:cNvPr id="91" name="Title Placeholder 1"/>
          <p:cNvSpPr>
            <a:spLocks noGrp="1"/>
          </p:cNvSpPr>
          <p:nvPr>
            <p:ph type="title"/>
          </p:nvPr>
        </p:nvSpPr>
        <p:spPr>
          <a:xfrm>
            <a:off x="270000" y="215633"/>
            <a:ext cx="8600156" cy="528260"/>
          </a:xfrm>
          <a:prstGeom prst="rect">
            <a:avLst/>
          </a:prstGeom>
        </p:spPr>
        <p:txBody>
          <a:bodyPr vert="horz" lIns="0" tIns="0" rIns="0" bIns="0" rtlCol="0" anchor="t">
            <a:noAutofit/>
          </a:bodyPr>
          <a:lstStyle/>
          <a:p>
            <a:r>
              <a:rPr lang="en-GB" dirty="0"/>
              <a:t>Click to edit master title style</a:t>
            </a:r>
          </a:p>
        </p:txBody>
      </p:sp>
      <p:sp>
        <p:nvSpPr>
          <p:cNvPr id="92" name="Text Placeholder 2"/>
          <p:cNvSpPr>
            <a:spLocks noGrp="1"/>
          </p:cNvSpPr>
          <p:nvPr>
            <p:ph type="body" idx="1"/>
          </p:nvPr>
        </p:nvSpPr>
        <p:spPr>
          <a:xfrm>
            <a:off x="270000" y="1281113"/>
            <a:ext cx="8600156" cy="3002756"/>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7" name="Picture 6">
            <a:extLst>
              <a:ext uri="{FF2B5EF4-FFF2-40B4-BE49-F238E27FC236}">
                <a16:creationId xmlns:a16="http://schemas.microsoft.com/office/drawing/2014/main" id="{725773B2-A9F2-445E-8126-AAF51F1AE870}"/>
              </a:ext>
            </a:extLst>
          </p:cNvPr>
          <p:cNvPicPr/>
          <p:nvPr userDrawn="1"/>
        </p:nvPicPr>
        <p:blipFill>
          <a:blip r:embed="rId12">
            <a:extLst>
              <a:ext uri="{28A0092B-C50C-407E-A947-70E740481C1C}">
                <a14:useLocalDpi xmlns:a14="http://schemas.microsoft.com/office/drawing/2010/main" val="0"/>
              </a:ext>
            </a:extLst>
          </a:blip>
          <a:stretch>
            <a:fillRect/>
          </a:stretch>
        </p:blipFill>
        <p:spPr>
          <a:xfrm>
            <a:off x="7941075" y="4871400"/>
            <a:ext cx="929081" cy="122911"/>
          </a:xfrm>
          <a:prstGeom prst="rect">
            <a:avLst/>
          </a:prstGeom>
        </p:spPr>
      </p:pic>
      <p:pic>
        <p:nvPicPr>
          <p:cNvPr id="10" name="Picture 9">
            <a:extLst>
              <a:ext uri="{FF2B5EF4-FFF2-40B4-BE49-F238E27FC236}">
                <a16:creationId xmlns:a16="http://schemas.microsoft.com/office/drawing/2014/main" id="{E38A6076-2517-4078-90B4-BBAF8C5FCA68}"/>
              </a:ext>
            </a:extLst>
          </p:cNvPr>
          <p:cNvPicPr>
            <a:picLocks noChangeAspect="1"/>
          </p:cNvPicPr>
          <p:nvPr userDrawn="1"/>
        </p:nvPicPr>
        <p:blipFill>
          <a:blip r:embed="rId13"/>
          <a:stretch>
            <a:fillRect/>
          </a:stretch>
        </p:blipFill>
        <p:spPr>
          <a:xfrm>
            <a:off x="270000" y="4830231"/>
            <a:ext cx="988957" cy="195272"/>
          </a:xfrm>
          <a:prstGeom prst="rect">
            <a:avLst/>
          </a:prstGeom>
        </p:spPr>
      </p:pic>
    </p:spTree>
    <p:extLst>
      <p:ext uri="{BB962C8B-B14F-4D97-AF65-F5344CB8AC3E}">
        <p14:creationId xmlns:p14="http://schemas.microsoft.com/office/powerpoint/2010/main" val="2629833280"/>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20" r:id="rId3"/>
    <p:sldLayoutId id="2147483814" r:id="rId4"/>
    <p:sldLayoutId id="2147483815" r:id="rId5"/>
    <p:sldLayoutId id="2147483817" r:id="rId6"/>
    <p:sldLayoutId id="2147483818" r:id="rId7"/>
    <p:sldLayoutId id="2147483819" r:id="rId8"/>
    <p:sldLayoutId id="2147483829" r:id="rId9"/>
    <p:sldLayoutId id="2147483830" r:id="rId10"/>
  </p:sldLayoutIdLst>
  <p:hf hdr="0" ftr="0" dt="0"/>
  <p:txStyles>
    <p:titleStyle>
      <a:lvl1pPr algn="l" defTabSz="685800" rtl="0" eaLnBrk="1" latinLnBrk="0" hangingPunct="1">
        <a:lnSpc>
          <a:spcPct val="100000"/>
        </a:lnSpc>
        <a:spcBef>
          <a:spcPts val="450"/>
        </a:spcBef>
        <a:buNone/>
        <a:defRPr sz="2400" b="1" kern="1200">
          <a:solidFill>
            <a:schemeClr val="bg1"/>
          </a:solidFill>
          <a:latin typeface="+mj-lt"/>
          <a:ea typeface="+mj-ea"/>
          <a:cs typeface="+mj-cs"/>
        </a:defRPr>
      </a:lvl1pPr>
    </p:titleStyle>
    <p:bodyStyle>
      <a:lvl1pPr marL="0" indent="0" algn="l" defTabSz="685800" rtl="0" eaLnBrk="1" latinLnBrk="0" hangingPunct="1">
        <a:lnSpc>
          <a:spcPct val="100000"/>
        </a:lnSpc>
        <a:spcBef>
          <a:spcPts val="900"/>
        </a:spcBef>
        <a:buFont typeface="Arial" panose="020B0604020202020204" pitchFamily="34" charset="0"/>
        <a:buNone/>
        <a:defRPr sz="1050" kern="1200">
          <a:solidFill>
            <a:srgbClr val="000000"/>
          </a:solidFill>
          <a:latin typeface="+mn-lt"/>
          <a:ea typeface="+mn-ea"/>
          <a:cs typeface="+mn-cs"/>
        </a:defRPr>
      </a:lvl1pPr>
      <a:lvl2pPr marL="135731" indent="-135731" algn="l" defTabSz="685800" rtl="0" eaLnBrk="1" latinLnBrk="0" hangingPunct="1">
        <a:lnSpc>
          <a:spcPct val="100000"/>
        </a:lnSpc>
        <a:spcBef>
          <a:spcPts val="450"/>
        </a:spcBef>
        <a:buFont typeface="Wingdings" panose="05000000000000000000" pitchFamily="2" charset="2"/>
        <a:buChar char="§"/>
        <a:defRPr sz="1050" kern="1200">
          <a:solidFill>
            <a:srgbClr val="000000"/>
          </a:solidFill>
          <a:latin typeface="+mn-lt"/>
          <a:ea typeface="+mn-ea"/>
          <a:cs typeface="+mn-cs"/>
        </a:defRPr>
      </a:lvl2pPr>
      <a:lvl3pPr marL="271463" indent="-135731" algn="l" defTabSz="685800" rtl="0" eaLnBrk="1" latinLnBrk="0" hangingPunct="1">
        <a:lnSpc>
          <a:spcPct val="100000"/>
        </a:lnSpc>
        <a:spcBef>
          <a:spcPts val="450"/>
        </a:spcBef>
        <a:buFont typeface="Wingdings" panose="05000000000000000000" pitchFamily="2" charset="2"/>
        <a:buChar char="§"/>
        <a:defRPr sz="1050" kern="1200">
          <a:solidFill>
            <a:srgbClr val="000000"/>
          </a:solidFill>
          <a:latin typeface="+mn-lt"/>
          <a:ea typeface="+mn-ea"/>
          <a:cs typeface="+mn-cs"/>
        </a:defRPr>
      </a:lvl3pPr>
      <a:lvl4pPr marL="407194" indent="-135731" algn="l" defTabSz="685800" rtl="0" eaLnBrk="1" latinLnBrk="0" hangingPunct="1">
        <a:lnSpc>
          <a:spcPct val="100000"/>
        </a:lnSpc>
        <a:spcBef>
          <a:spcPts val="450"/>
        </a:spcBef>
        <a:buFont typeface="Wingdings" panose="05000000000000000000" pitchFamily="2" charset="2"/>
        <a:buChar char="§"/>
        <a:defRPr sz="1050" kern="1200">
          <a:solidFill>
            <a:srgbClr val="000000"/>
          </a:solidFill>
          <a:latin typeface="+mn-lt"/>
          <a:ea typeface="+mn-ea"/>
          <a:cs typeface="+mn-cs"/>
        </a:defRPr>
      </a:lvl4pPr>
      <a:lvl5pPr marL="535781" indent="-128588" algn="l" defTabSz="685800" rtl="0" eaLnBrk="1" latinLnBrk="0" hangingPunct="1">
        <a:lnSpc>
          <a:spcPct val="100000"/>
        </a:lnSpc>
        <a:spcBef>
          <a:spcPts val="450"/>
        </a:spcBef>
        <a:buFont typeface="Wingdings" panose="05000000000000000000" pitchFamily="2" charset="2"/>
        <a:buChar char="§"/>
        <a:defRPr sz="105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71">
          <p15:clr>
            <a:srgbClr val="F26B43"/>
          </p15:clr>
        </p15:guide>
        <p15:guide id="2" orient="horz" pos="1620">
          <p15:clr>
            <a:srgbClr val="F26B43"/>
          </p15:clr>
        </p15:guide>
        <p15:guide id="13" pos="2835">
          <p15:clr>
            <a:srgbClr val="F26B43"/>
          </p15:clr>
        </p15:guide>
        <p15:guide id="14" pos="2925">
          <p15:clr>
            <a:srgbClr val="F26B43"/>
          </p15:clr>
        </p15:guide>
        <p15:guide id="25" pos="5588">
          <p15:clr>
            <a:srgbClr val="F26B43"/>
          </p15:clr>
        </p15:guide>
        <p15:guide id="28" orient="horz" pos="808">
          <p15:clr>
            <a:srgbClr val="F26B43"/>
          </p15:clr>
        </p15:guide>
        <p15:guide id="29" orient="horz" pos="203">
          <p15:clr>
            <a:srgbClr val="F26B43"/>
          </p15:clr>
        </p15:guide>
        <p15:guide id="33" orient="horz" pos="2700">
          <p15:clr>
            <a:srgbClr val="F26B43"/>
          </p15:clr>
        </p15:guide>
        <p15:guide id="34"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80A3C3-F1CB-4D83-997D-967162CEA5AF}"/>
              </a:ext>
            </a:extLst>
          </p:cNvPr>
          <p:cNvSpPr/>
          <p:nvPr userDrawn="1"/>
        </p:nvSpPr>
        <p:spPr bwMode="ltGray">
          <a:xfrm>
            <a:off x="-1922" y="0"/>
            <a:ext cx="9144000" cy="921275"/>
          </a:xfrm>
          <a:prstGeom prst="rect">
            <a:avLst/>
          </a:prstGeom>
          <a:solidFill>
            <a:srgbClr val="0392D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l-GR" sz="1600" b="0" dirty="0" err="1">
              <a:solidFill>
                <a:srgbClr val="2992CE"/>
              </a:solidFill>
              <a:latin typeface="Arial" panose="020B0604020202020204" pitchFamily="34" charset="0"/>
              <a:cs typeface="Arial" panose="020B0604020202020204" pitchFamily="34" charset="0"/>
            </a:endParaRPr>
          </a:p>
        </p:txBody>
      </p:sp>
      <p:sp>
        <p:nvSpPr>
          <p:cNvPr id="91" name="Title Placeholder 1"/>
          <p:cNvSpPr>
            <a:spLocks noGrp="1"/>
          </p:cNvSpPr>
          <p:nvPr>
            <p:ph type="title"/>
          </p:nvPr>
        </p:nvSpPr>
        <p:spPr>
          <a:xfrm>
            <a:off x="270000" y="215633"/>
            <a:ext cx="8600156" cy="528260"/>
          </a:xfrm>
          <a:prstGeom prst="rect">
            <a:avLst/>
          </a:prstGeom>
        </p:spPr>
        <p:txBody>
          <a:bodyPr vert="horz" lIns="0" tIns="0" rIns="0" bIns="0" rtlCol="0" anchor="t">
            <a:noAutofit/>
          </a:bodyPr>
          <a:lstStyle/>
          <a:p>
            <a:r>
              <a:rPr lang="en-GB" dirty="0"/>
              <a:t>Click to edit master title style</a:t>
            </a:r>
          </a:p>
        </p:txBody>
      </p:sp>
      <p:sp>
        <p:nvSpPr>
          <p:cNvPr id="92" name="Text Placeholder 2"/>
          <p:cNvSpPr>
            <a:spLocks noGrp="1"/>
          </p:cNvSpPr>
          <p:nvPr>
            <p:ph type="body" idx="1"/>
          </p:nvPr>
        </p:nvSpPr>
        <p:spPr>
          <a:xfrm>
            <a:off x="270000" y="1281113"/>
            <a:ext cx="8600156" cy="3002756"/>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6" name="Picture 5">
            <a:extLst>
              <a:ext uri="{FF2B5EF4-FFF2-40B4-BE49-F238E27FC236}">
                <a16:creationId xmlns:a16="http://schemas.microsoft.com/office/drawing/2014/main" id="{38B9FB04-7F0B-4940-A0C8-CD99B31B91AA}"/>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6433931" y="135233"/>
            <a:ext cx="2503891" cy="643394"/>
          </a:xfrm>
          <a:prstGeom prst="rect">
            <a:avLst/>
          </a:prstGeom>
        </p:spPr>
      </p:pic>
      <p:pic>
        <p:nvPicPr>
          <p:cNvPr id="7" name="Picture 6">
            <a:extLst>
              <a:ext uri="{FF2B5EF4-FFF2-40B4-BE49-F238E27FC236}">
                <a16:creationId xmlns:a16="http://schemas.microsoft.com/office/drawing/2014/main" id="{5D33AB49-E181-4A23-B5FB-C6B1C3510526}"/>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922" y="4786355"/>
            <a:ext cx="909122" cy="357145"/>
          </a:xfrm>
          <a:prstGeom prst="rect">
            <a:avLst/>
          </a:prstGeom>
        </p:spPr>
      </p:pic>
      <p:pic>
        <p:nvPicPr>
          <p:cNvPr id="8" name="Picture 7">
            <a:extLst>
              <a:ext uri="{FF2B5EF4-FFF2-40B4-BE49-F238E27FC236}">
                <a16:creationId xmlns:a16="http://schemas.microsoft.com/office/drawing/2014/main" id="{A636D981-800D-4B0F-8518-D12A01BB63C1}"/>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8071200" y="4804687"/>
            <a:ext cx="1072800" cy="313300"/>
          </a:xfrm>
          <a:prstGeom prst="rect">
            <a:avLst/>
          </a:prstGeom>
        </p:spPr>
      </p:pic>
    </p:spTree>
    <p:extLst>
      <p:ext uri="{BB962C8B-B14F-4D97-AF65-F5344CB8AC3E}">
        <p14:creationId xmlns:p14="http://schemas.microsoft.com/office/powerpoint/2010/main" val="3904157416"/>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7" r:id="rId5"/>
  </p:sldLayoutIdLst>
  <p:hf hdr="0" ftr="0" dt="0"/>
  <p:txStyles>
    <p:titleStyle>
      <a:lvl1pPr algn="l" defTabSz="685800" rtl="0" eaLnBrk="1" latinLnBrk="0" hangingPunct="1">
        <a:lnSpc>
          <a:spcPct val="100000"/>
        </a:lnSpc>
        <a:spcBef>
          <a:spcPts val="450"/>
        </a:spcBef>
        <a:buNone/>
        <a:defRPr sz="2400" b="1" kern="1200">
          <a:solidFill>
            <a:schemeClr val="bg1"/>
          </a:solidFill>
          <a:latin typeface="+mj-lt"/>
          <a:ea typeface="+mj-ea"/>
          <a:cs typeface="+mj-cs"/>
        </a:defRPr>
      </a:lvl1pPr>
    </p:titleStyle>
    <p:bodyStyle>
      <a:lvl1pPr marL="0" indent="0" algn="l" defTabSz="685800" rtl="0" eaLnBrk="1" latinLnBrk="0" hangingPunct="1">
        <a:lnSpc>
          <a:spcPct val="100000"/>
        </a:lnSpc>
        <a:spcBef>
          <a:spcPts val="900"/>
        </a:spcBef>
        <a:buFont typeface="Arial" panose="020B0604020202020204" pitchFamily="34" charset="0"/>
        <a:buNone/>
        <a:defRPr sz="1050" kern="1200">
          <a:solidFill>
            <a:srgbClr val="000000"/>
          </a:solidFill>
          <a:latin typeface="+mn-lt"/>
          <a:ea typeface="+mn-ea"/>
          <a:cs typeface="+mn-cs"/>
        </a:defRPr>
      </a:lvl1pPr>
      <a:lvl2pPr marL="135731" indent="-135731" algn="l" defTabSz="685800" rtl="0" eaLnBrk="1" latinLnBrk="0" hangingPunct="1">
        <a:lnSpc>
          <a:spcPct val="100000"/>
        </a:lnSpc>
        <a:spcBef>
          <a:spcPts val="450"/>
        </a:spcBef>
        <a:buFont typeface="Wingdings" panose="05000000000000000000" pitchFamily="2" charset="2"/>
        <a:buChar char="§"/>
        <a:defRPr sz="1050" kern="1200">
          <a:solidFill>
            <a:srgbClr val="000000"/>
          </a:solidFill>
          <a:latin typeface="+mn-lt"/>
          <a:ea typeface="+mn-ea"/>
          <a:cs typeface="+mn-cs"/>
        </a:defRPr>
      </a:lvl2pPr>
      <a:lvl3pPr marL="271463" indent="-135731" algn="l" defTabSz="685800" rtl="0" eaLnBrk="1" latinLnBrk="0" hangingPunct="1">
        <a:lnSpc>
          <a:spcPct val="100000"/>
        </a:lnSpc>
        <a:spcBef>
          <a:spcPts val="450"/>
        </a:spcBef>
        <a:buFont typeface="Wingdings" panose="05000000000000000000" pitchFamily="2" charset="2"/>
        <a:buChar char="§"/>
        <a:defRPr sz="1050" kern="1200">
          <a:solidFill>
            <a:srgbClr val="000000"/>
          </a:solidFill>
          <a:latin typeface="+mn-lt"/>
          <a:ea typeface="+mn-ea"/>
          <a:cs typeface="+mn-cs"/>
        </a:defRPr>
      </a:lvl3pPr>
      <a:lvl4pPr marL="407194" indent="-135731" algn="l" defTabSz="685800" rtl="0" eaLnBrk="1" latinLnBrk="0" hangingPunct="1">
        <a:lnSpc>
          <a:spcPct val="100000"/>
        </a:lnSpc>
        <a:spcBef>
          <a:spcPts val="450"/>
        </a:spcBef>
        <a:buFont typeface="Wingdings" panose="05000000000000000000" pitchFamily="2" charset="2"/>
        <a:buChar char="§"/>
        <a:defRPr sz="1050" kern="1200">
          <a:solidFill>
            <a:srgbClr val="000000"/>
          </a:solidFill>
          <a:latin typeface="+mn-lt"/>
          <a:ea typeface="+mn-ea"/>
          <a:cs typeface="+mn-cs"/>
        </a:defRPr>
      </a:lvl4pPr>
      <a:lvl5pPr marL="535781" indent="-128588" algn="l" defTabSz="685800" rtl="0" eaLnBrk="1" latinLnBrk="0" hangingPunct="1">
        <a:lnSpc>
          <a:spcPct val="100000"/>
        </a:lnSpc>
        <a:spcBef>
          <a:spcPts val="450"/>
        </a:spcBef>
        <a:buFont typeface="Wingdings" panose="05000000000000000000" pitchFamily="2" charset="2"/>
        <a:buChar char="§"/>
        <a:defRPr sz="105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71">
          <p15:clr>
            <a:srgbClr val="F26B43"/>
          </p15:clr>
        </p15:guide>
        <p15:guide id="2" orient="horz" pos="1620">
          <p15:clr>
            <a:srgbClr val="F26B43"/>
          </p15:clr>
        </p15:guide>
        <p15:guide id="13" pos="2835">
          <p15:clr>
            <a:srgbClr val="F26B43"/>
          </p15:clr>
        </p15:guide>
        <p15:guide id="14" pos="2925">
          <p15:clr>
            <a:srgbClr val="F26B43"/>
          </p15:clr>
        </p15:guide>
        <p15:guide id="25" pos="5588">
          <p15:clr>
            <a:srgbClr val="F26B43"/>
          </p15:clr>
        </p15:guide>
        <p15:guide id="28" orient="horz" pos="808">
          <p15:clr>
            <a:srgbClr val="F26B43"/>
          </p15:clr>
        </p15:guide>
        <p15:guide id="29" orient="horz" pos="203">
          <p15:clr>
            <a:srgbClr val="F26B43"/>
          </p15:clr>
        </p15:guide>
        <p15:guide id="33" orient="horz" pos="2700">
          <p15:clr>
            <a:srgbClr val="F26B43"/>
          </p15:clr>
        </p15:guide>
        <p15:guide id="34"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B4160B-C33B-41C7-ABE7-D9E6EFC7A4EB}"/>
              </a:ext>
            </a:extLst>
          </p:cNvPr>
          <p:cNvPicPr>
            <a:picLocks noChangeAspect="1"/>
          </p:cNvPicPr>
          <p:nvPr/>
        </p:nvPicPr>
        <p:blipFill>
          <a:blip r:embed="rId3"/>
          <a:stretch>
            <a:fillRect/>
          </a:stretch>
        </p:blipFill>
        <p:spPr>
          <a:xfrm>
            <a:off x="0" y="0"/>
            <a:ext cx="9144000" cy="5143500"/>
          </a:xfrm>
          <a:prstGeom prst="rect">
            <a:avLst/>
          </a:prstGeom>
        </p:spPr>
      </p:pic>
      <p:cxnSp>
        <p:nvCxnSpPr>
          <p:cNvPr id="6" name="Straight Connector 5">
            <a:extLst>
              <a:ext uri="{FF2B5EF4-FFF2-40B4-BE49-F238E27FC236}">
                <a16:creationId xmlns:a16="http://schemas.microsoft.com/office/drawing/2014/main" id="{437482EC-ECDA-4002-83ED-38F8BC909B15}"/>
              </a:ext>
            </a:extLst>
          </p:cNvPr>
          <p:cNvCxnSpPr/>
          <p:nvPr/>
        </p:nvCxnSpPr>
        <p:spPr>
          <a:xfrm>
            <a:off x="5374005" y="10101580"/>
            <a:ext cx="0" cy="37846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5">
            <a:extLst>
              <a:ext uri="{FF2B5EF4-FFF2-40B4-BE49-F238E27FC236}">
                <a16:creationId xmlns:a16="http://schemas.microsoft.com/office/drawing/2014/main" id="{B9500BA4-FA4E-493E-AF11-429287B08DA7}"/>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spTree>
    <p:extLst>
      <p:ext uri="{BB962C8B-B14F-4D97-AF65-F5344CB8AC3E}">
        <p14:creationId xmlns:p14="http://schemas.microsoft.com/office/powerpoint/2010/main" val="2970949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EBCE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E9D4E8-2365-429C-ABCB-E001F352DC39}"/>
              </a:ext>
            </a:extLst>
          </p:cNvPr>
          <p:cNvSpPr>
            <a:spLocks noGrp="1"/>
          </p:cNvSpPr>
          <p:nvPr>
            <p:ph type="title"/>
          </p:nvPr>
        </p:nvSpPr>
        <p:spPr/>
        <p:txBody>
          <a:bodyPr/>
          <a:lstStyle/>
          <a:p>
            <a:r>
              <a:rPr lang="el-GR" dirty="0">
                <a:ea typeface="Eurobank Sans" charset="0"/>
                <a:cs typeface="Eurobank Sans" charset="0"/>
              </a:rPr>
              <a:t>Βραβείο: Ψηφιακή εξέλιξη</a:t>
            </a:r>
            <a:endParaRPr lang="el-GR" dirty="0"/>
          </a:p>
        </p:txBody>
      </p:sp>
      <p:sp>
        <p:nvSpPr>
          <p:cNvPr id="5" name="Title 3">
            <a:extLst>
              <a:ext uri="{FF2B5EF4-FFF2-40B4-BE49-F238E27FC236}">
                <a16:creationId xmlns:a16="http://schemas.microsoft.com/office/drawing/2014/main" id="{806B9A91-E6C7-4386-9FA6-D1F745E575EF}"/>
              </a:ext>
            </a:extLst>
          </p:cNvPr>
          <p:cNvSpPr txBox="1">
            <a:spLocks/>
          </p:cNvSpPr>
          <p:nvPr/>
        </p:nvSpPr>
        <p:spPr>
          <a:xfrm>
            <a:off x="1599365" y="3676448"/>
            <a:ext cx="5945270" cy="528260"/>
          </a:xfrm>
          <a:prstGeom prst="rect">
            <a:avLst/>
          </a:prstGeom>
        </p:spPr>
        <p:txBody>
          <a:bodyPr vert="horz" lIns="0" tIns="0" rIns="0" bIns="0" rtlCol="0" anchor="t">
            <a:noAutofit/>
          </a:bodyPr>
          <a:lstStyle>
            <a:lvl1pPr algn="l" defTabSz="685800" rtl="0" eaLnBrk="1" latinLnBrk="0" hangingPunct="1">
              <a:lnSpc>
                <a:spcPct val="100000"/>
              </a:lnSpc>
              <a:spcBef>
                <a:spcPts val="450"/>
              </a:spcBef>
              <a:buNone/>
              <a:defRPr sz="2400" b="1" kern="1200">
                <a:solidFill>
                  <a:schemeClr val="bg1"/>
                </a:solidFill>
                <a:latin typeface="+mj-lt"/>
                <a:ea typeface="+mj-ea"/>
                <a:cs typeface="+mj-cs"/>
              </a:defRPr>
            </a:lvl1pPr>
          </a:lstStyle>
          <a:p>
            <a:pPr algn="ctr"/>
            <a:r>
              <a:rPr lang="en-US" sz="1600" dirty="0">
                <a:solidFill>
                  <a:srgbClr val="0091D8"/>
                </a:solidFill>
                <a:ea typeface="Eurobank Sans" charset="0"/>
                <a:cs typeface="Eurobank Sans" charset="0"/>
              </a:rPr>
              <a:t>TELEPERFORMANCE</a:t>
            </a:r>
            <a:r>
              <a:rPr lang="el-GR" sz="1600" dirty="0">
                <a:solidFill>
                  <a:srgbClr val="0091D8"/>
                </a:solidFill>
                <a:ea typeface="Eurobank Sans" charset="0"/>
                <a:cs typeface="Eurobank Sans" charset="0"/>
              </a:rPr>
              <a:t> </a:t>
            </a:r>
            <a:br>
              <a:rPr lang="en-US" sz="1600" dirty="0">
                <a:solidFill>
                  <a:srgbClr val="0091D8"/>
                </a:solidFill>
                <a:ea typeface="Eurobank Sans" charset="0"/>
                <a:cs typeface="Eurobank Sans" charset="0"/>
              </a:rPr>
            </a:br>
            <a:r>
              <a:rPr lang="en-US" sz="1600" dirty="0">
                <a:solidFill>
                  <a:srgbClr val="0091D8"/>
                </a:solidFill>
                <a:ea typeface="Eurobank Sans" charset="0"/>
                <a:cs typeface="Eurobank Sans" charset="0"/>
              </a:rPr>
              <a:t>GREECE</a:t>
            </a:r>
            <a:endParaRPr lang="el-GR" sz="1600" dirty="0">
              <a:solidFill>
                <a:srgbClr val="0091D8"/>
              </a:solidFill>
              <a:ea typeface="Eurobank Sans" charset="0"/>
              <a:cs typeface="Eurobank Sans" charset="0"/>
            </a:endParaRPr>
          </a:p>
        </p:txBody>
      </p:sp>
      <p:pic>
        <p:nvPicPr>
          <p:cNvPr id="3" name="Picture 2">
            <a:extLst>
              <a:ext uri="{FF2B5EF4-FFF2-40B4-BE49-F238E27FC236}">
                <a16:creationId xmlns:a16="http://schemas.microsoft.com/office/drawing/2014/main" id="{42623A97-EC0F-43F9-906C-D015E9C8EA83}"/>
              </a:ext>
            </a:extLst>
          </p:cNvPr>
          <p:cNvPicPr>
            <a:picLocks noChangeAspect="1"/>
          </p:cNvPicPr>
          <p:nvPr/>
        </p:nvPicPr>
        <p:blipFill>
          <a:blip r:embed="rId2"/>
          <a:stretch>
            <a:fillRect/>
          </a:stretch>
        </p:blipFill>
        <p:spPr>
          <a:xfrm>
            <a:off x="3288314" y="2276747"/>
            <a:ext cx="2567371" cy="768908"/>
          </a:xfrm>
          <a:prstGeom prst="rect">
            <a:avLst/>
          </a:prstGeom>
        </p:spPr>
      </p:pic>
    </p:spTree>
    <p:extLst>
      <p:ext uri="{BB962C8B-B14F-4D97-AF65-F5344CB8AC3E}">
        <p14:creationId xmlns:p14="http://schemas.microsoft.com/office/powerpoint/2010/main" val="3673836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5">
            <a:extLst>
              <a:ext uri="{FF2B5EF4-FFF2-40B4-BE49-F238E27FC236}">
                <a16:creationId xmlns:a16="http://schemas.microsoft.com/office/drawing/2014/main" id="{27258B79-CB5B-4144-A72E-CF6F503AADE0}"/>
              </a:ext>
            </a:extLst>
          </p:cNvPr>
          <p:cNvSpPr>
            <a:spLocks noGrp="1"/>
          </p:cNvSpPr>
          <p:nvPr>
            <p:ph idx="4294967295"/>
          </p:nvPr>
        </p:nvSpPr>
        <p:spPr>
          <a:xfrm>
            <a:off x="273844" y="1195752"/>
            <a:ext cx="4238521" cy="3495825"/>
          </a:xfrm>
        </p:spPr>
        <p:txBody>
          <a:bodyPr/>
          <a:lstStyle/>
          <a:p>
            <a:r>
              <a:rPr lang="el-GR" sz="900" dirty="0"/>
              <a:t>Η </a:t>
            </a:r>
            <a:r>
              <a:rPr lang="el-GR" sz="900" b="1" dirty="0" err="1">
                <a:solidFill>
                  <a:srgbClr val="1EBCEF"/>
                </a:solidFill>
              </a:rPr>
              <a:t>Teleperformance</a:t>
            </a:r>
            <a:r>
              <a:rPr lang="el-GR" sz="900" b="1" dirty="0">
                <a:solidFill>
                  <a:srgbClr val="1EBCEF"/>
                </a:solidFill>
              </a:rPr>
              <a:t> </a:t>
            </a:r>
            <a:r>
              <a:rPr lang="el-GR" sz="900" b="1" dirty="0" err="1">
                <a:solidFill>
                  <a:srgbClr val="1EBCEF"/>
                </a:solidFill>
              </a:rPr>
              <a:t>Greece</a:t>
            </a:r>
            <a:r>
              <a:rPr lang="el-GR" sz="900" dirty="0"/>
              <a:t> είναι μέλος του γαλλικού πολυεθνικού ομίλου της </a:t>
            </a:r>
            <a:r>
              <a:rPr lang="el-GR" sz="900" dirty="0" err="1"/>
              <a:t>Teleperformance</a:t>
            </a:r>
            <a:r>
              <a:rPr lang="el-GR" sz="900" dirty="0"/>
              <a:t>. Δραστηριοποιείται στην Ελλάδα από το 1989 και αποτελεί τη μεγαλύτερη εταιρεία υποστήριξης και εξυπηρέτησης πελατών της χώρας. Διαθέτει 9 </a:t>
            </a:r>
            <a:r>
              <a:rPr lang="el-GR" sz="900" dirty="0" err="1"/>
              <a:t>multilingual</a:t>
            </a:r>
            <a:r>
              <a:rPr lang="el-GR" sz="900" dirty="0"/>
              <a:t> </a:t>
            </a:r>
            <a:r>
              <a:rPr lang="el-GR" sz="900" dirty="0" err="1"/>
              <a:t>hubs</a:t>
            </a:r>
            <a:r>
              <a:rPr lang="el-GR" sz="900" dirty="0"/>
              <a:t> σε Αθήνα, Πειραιά, Θεσσαλονίκη και Χανιά, εργαζομένους από 109 εθνικότητες, οι οποίοι εξυπηρετούν πελάτες από 140 αγορές σε 42 γλώσσες.</a:t>
            </a:r>
          </a:p>
        </p:txBody>
      </p:sp>
      <p:sp>
        <p:nvSpPr>
          <p:cNvPr id="2" name="Title 1">
            <a:extLst>
              <a:ext uri="{FF2B5EF4-FFF2-40B4-BE49-F238E27FC236}">
                <a16:creationId xmlns:a16="http://schemas.microsoft.com/office/drawing/2014/main" id="{BA9083EC-8958-4B90-8D58-67A65E66CAD8}"/>
              </a:ext>
            </a:extLst>
          </p:cNvPr>
          <p:cNvSpPr>
            <a:spLocks noGrp="1"/>
          </p:cNvSpPr>
          <p:nvPr>
            <p:ph type="title"/>
          </p:nvPr>
        </p:nvSpPr>
        <p:spPr/>
        <p:txBody>
          <a:bodyPr/>
          <a:lstStyle/>
          <a:p>
            <a:r>
              <a:rPr lang="en-US" sz="2000" dirty="0"/>
              <a:t>TELEPERFORMANCE </a:t>
            </a:r>
            <a:r>
              <a:rPr lang="en-US" dirty="0"/>
              <a:t>GREECE</a:t>
            </a:r>
            <a:br>
              <a:rPr lang="el-GR" sz="2000" dirty="0"/>
            </a:br>
            <a:endParaRPr lang="el-GR" sz="2000" dirty="0"/>
          </a:p>
        </p:txBody>
      </p:sp>
      <p:sp>
        <p:nvSpPr>
          <p:cNvPr id="5" name="Content Placeholder 4">
            <a:extLst>
              <a:ext uri="{FF2B5EF4-FFF2-40B4-BE49-F238E27FC236}">
                <a16:creationId xmlns:a16="http://schemas.microsoft.com/office/drawing/2014/main" id="{A9BBAF7F-DEF7-4617-9465-FAA60229BB6F}"/>
              </a:ext>
            </a:extLst>
          </p:cNvPr>
          <p:cNvSpPr>
            <a:spLocks noGrp="1"/>
          </p:cNvSpPr>
          <p:nvPr>
            <p:ph idx="4294967295"/>
          </p:nvPr>
        </p:nvSpPr>
        <p:spPr>
          <a:xfrm>
            <a:off x="4699301" y="1195751"/>
            <a:ext cx="4238521" cy="3495825"/>
          </a:xfrm>
        </p:spPr>
        <p:txBody>
          <a:bodyPr/>
          <a:lstStyle/>
          <a:p>
            <a:endParaRPr lang="el-GR" sz="900" dirty="0"/>
          </a:p>
          <a:p>
            <a:endParaRPr lang="el-GR" sz="900" dirty="0"/>
          </a:p>
        </p:txBody>
      </p:sp>
      <p:pic>
        <p:nvPicPr>
          <p:cNvPr id="4098" name="Picture 2" descr="Τα σχέδια της Teleperformance Greece για την Ελλάδα — InfoCom">
            <a:extLst>
              <a:ext uri="{FF2B5EF4-FFF2-40B4-BE49-F238E27FC236}">
                <a16:creationId xmlns:a16="http://schemas.microsoft.com/office/drawing/2014/main" id="{F4B80F93-0904-4F1B-BD7F-3880C4250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2323" y="2318962"/>
            <a:ext cx="2527495" cy="1421716"/>
          </a:xfrm>
          <a:prstGeom prst="rect">
            <a:avLst/>
          </a:prstGeom>
          <a:noFill/>
          <a:extLst>
            <a:ext uri="{909E8E84-426E-40DD-AFC4-6F175D3DCCD1}">
              <a14:hiddenFill xmlns:a14="http://schemas.microsoft.com/office/drawing/2010/main">
                <a:solidFill>
                  <a:srgbClr val="FFFFFF"/>
                </a:solidFill>
              </a14:hiddenFill>
            </a:ext>
          </a:extLst>
        </p:spPr>
      </p:pic>
      <p:sp>
        <p:nvSpPr>
          <p:cNvPr id="7" name="Οβάλ 4">
            <a:extLst>
              <a:ext uri="{FF2B5EF4-FFF2-40B4-BE49-F238E27FC236}">
                <a16:creationId xmlns:a16="http://schemas.microsoft.com/office/drawing/2014/main" id="{80956536-7A5A-49C2-8A57-E1FAAB51EC61}"/>
              </a:ext>
            </a:extLst>
          </p:cNvPr>
          <p:cNvSpPr/>
          <p:nvPr/>
        </p:nvSpPr>
        <p:spPr>
          <a:xfrm>
            <a:off x="7237400" y="215632"/>
            <a:ext cx="1667599" cy="528261"/>
          </a:xfrm>
          <a:prstGeom prst="round2DiagRect">
            <a:avLst/>
          </a:prstGeom>
          <a:solidFill>
            <a:srgbClr val="90D4F6"/>
          </a:solidFill>
          <a:ln w="25400" cap="flat" cmpd="sng" algn="ctr">
            <a:solidFill>
              <a:schemeClr val="tx2"/>
            </a:solidFill>
            <a:prstDash val="solid"/>
          </a:ln>
          <a:effectLst/>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100" b="1" i="0" u="none" strike="noStrike" kern="1200" cap="none" spc="0" normalizeH="0" baseline="0" noProof="0" dirty="0">
                <a:ln>
                  <a:noFill/>
                </a:ln>
                <a:solidFill>
                  <a:srgbClr val="FFFFFF"/>
                </a:solidFill>
                <a:effectLst/>
                <a:uLnTx/>
                <a:uFillTx/>
                <a:latin typeface="Arial" charset="0"/>
                <a:ea typeface="+mn-ea"/>
                <a:cs typeface="+mn-cs"/>
              </a:rPr>
              <a:t>Βραβείο</a:t>
            </a:r>
            <a:r>
              <a:rPr kumimoji="0" lang="el-GR" sz="1100" b="0" i="0" u="none" strike="noStrike" kern="1200" cap="none" spc="0" normalizeH="0" baseline="0" noProof="0" dirty="0">
                <a:ln>
                  <a:noFill/>
                </a:ln>
                <a:solidFill>
                  <a:srgbClr val="FFFFFF"/>
                </a:solidFill>
                <a:effectLst/>
                <a:uLnTx/>
                <a:uFillTx/>
                <a:latin typeface="Arial" charset="0"/>
                <a:ea typeface="+mn-ea"/>
                <a:cs typeface="+mn-cs"/>
              </a:rPr>
              <a:t>: </a:t>
            </a:r>
            <a:br>
              <a:rPr kumimoji="0" lang="el-GR" sz="1100" b="0" i="0" u="none" strike="noStrike" kern="1200" cap="none" spc="0" normalizeH="0" baseline="0" noProof="0" dirty="0">
                <a:ln>
                  <a:noFill/>
                </a:ln>
                <a:solidFill>
                  <a:srgbClr val="FFFFFF"/>
                </a:solidFill>
                <a:effectLst/>
                <a:uLnTx/>
                <a:uFillTx/>
                <a:latin typeface="Arial" charset="0"/>
                <a:ea typeface="+mn-ea"/>
                <a:cs typeface="+mn-cs"/>
              </a:rPr>
            </a:br>
            <a:r>
              <a:rPr kumimoji="0" lang="el-GR" sz="1100" b="0" i="0" u="none" strike="noStrike" kern="1200" cap="none" spc="0" normalizeH="0" baseline="0" noProof="0" dirty="0">
                <a:ln>
                  <a:noFill/>
                </a:ln>
                <a:solidFill>
                  <a:srgbClr val="FFFFFF"/>
                </a:solidFill>
                <a:effectLst/>
                <a:uLnTx/>
                <a:uFillTx/>
                <a:latin typeface="Arial" charset="0"/>
                <a:ea typeface="+mn-ea"/>
                <a:cs typeface="+mn-cs"/>
              </a:rPr>
              <a:t>Ψηφιακή Εξέλιξη</a:t>
            </a:r>
          </a:p>
        </p:txBody>
      </p:sp>
    </p:spTree>
    <p:extLst>
      <p:ext uri="{BB962C8B-B14F-4D97-AF65-F5344CB8AC3E}">
        <p14:creationId xmlns:p14="http://schemas.microsoft.com/office/powerpoint/2010/main" val="2558135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EBCE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E9D4E8-2365-429C-ABCB-E001F352DC39}"/>
              </a:ext>
            </a:extLst>
          </p:cNvPr>
          <p:cNvSpPr>
            <a:spLocks noGrp="1"/>
          </p:cNvSpPr>
          <p:nvPr>
            <p:ph type="title"/>
          </p:nvPr>
        </p:nvSpPr>
        <p:spPr/>
        <p:txBody>
          <a:bodyPr/>
          <a:lstStyle/>
          <a:p>
            <a:r>
              <a:rPr lang="el-GR" dirty="0">
                <a:ea typeface="Eurobank Sans" charset="0"/>
                <a:cs typeface="Eurobank Sans" charset="0"/>
              </a:rPr>
              <a:t>Βραβείο: </a:t>
            </a:r>
            <a:r>
              <a:rPr lang="en-US" dirty="0">
                <a:ea typeface="Eurobank Sans" charset="0"/>
                <a:cs typeface="Eurobank Sans" charset="0"/>
              </a:rPr>
              <a:t>Environmental, Social &amp; Governance (ESG)</a:t>
            </a:r>
            <a:endParaRPr lang="el-GR" dirty="0"/>
          </a:p>
        </p:txBody>
      </p:sp>
      <p:sp>
        <p:nvSpPr>
          <p:cNvPr id="5" name="Title 3">
            <a:extLst>
              <a:ext uri="{FF2B5EF4-FFF2-40B4-BE49-F238E27FC236}">
                <a16:creationId xmlns:a16="http://schemas.microsoft.com/office/drawing/2014/main" id="{806B9A91-E6C7-4386-9FA6-D1F745E575EF}"/>
              </a:ext>
            </a:extLst>
          </p:cNvPr>
          <p:cNvSpPr txBox="1">
            <a:spLocks/>
          </p:cNvSpPr>
          <p:nvPr/>
        </p:nvSpPr>
        <p:spPr>
          <a:xfrm>
            <a:off x="1599365" y="3676448"/>
            <a:ext cx="5945270" cy="528260"/>
          </a:xfrm>
          <a:prstGeom prst="rect">
            <a:avLst/>
          </a:prstGeom>
        </p:spPr>
        <p:txBody>
          <a:bodyPr vert="horz" lIns="0" tIns="0" rIns="0" bIns="0" rtlCol="0" anchor="t">
            <a:noAutofit/>
          </a:bodyPr>
          <a:lstStyle>
            <a:lvl1pPr algn="l" defTabSz="685800" rtl="0" eaLnBrk="1" latinLnBrk="0" hangingPunct="1">
              <a:lnSpc>
                <a:spcPct val="100000"/>
              </a:lnSpc>
              <a:spcBef>
                <a:spcPts val="450"/>
              </a:spcBef>
              <a:buNone/>
              <a:defRPr sz="2400" b="1" kern="1200">
                <a:solidFill>
                  <a:schemeClr val="bg1"/>
                </a:solidFill>
                <a:latin typeface="+mj-lt"/>
                <a:ea typeface="+mj-ea"/>
                <a:cs typeface="+mj-cs"/>
              </a:defRPr>
            </a:lvl1pPr>
          </a:lstStyle>
          <a:p>
            <a:pPr algn="ctr"/>
            <a:r>
              <a:rPr lang="en-US" sz="1600" dirty="0">
                <a:solidFill>
                  <a:srgbClr val="0091D8"/>
                </a:solidFill>
                <a:ea typeface="Eurobank Sans" charset="0"/>
                <a:cs typeface="Eurobank Sans" charset="0"/>
              </a:rPr>
              <a:t>QUEST </a:t>
            </a:r>
            <a:r>
              <a:rPr lang="el-GR" sz="1600" dirty="0">
                <a:solidFill>
                  <a:srgbClr val="0091D8"/>
                </a:solidFill>
                <a:ea typeface="Eurobank Sans" charset="0"/>
                <a:cs typeface="Eurobank Sans" charset="0"/>
              </a:rPr>
              <a:t>ΣΥΜΜΕΤΟΧΩΝ </a:t>
            </a:r>
          </a:p>
        </p:txBody>
      </p:sp>
      <p:pic>
        <p:nvPicPr>
          <p:cNvPr id="6" name="Picture 5">
            <a:extLst>
              <a:ext uri="{FF2B5EF4-FFF2-40B4-BE49-F238E27FC236}">
                <a16:creationId xmlns:a16="http://schemas.microsoft.com/office/drawing/2014/main" id="{D60A42B7-1C59-49EE-B7BB-C09EB94D6966}"/>
              </a:ext>
            </a:extLst>
          </p:cNvPr>
          <p:cNvPicPr>
            <a:picLocks noChangeAspect="1"/>
          </p:cNvPicPr>
          <p:nvPr/>
        </p:nvPicPr>
        <p:blipFill>
          <a:blip r:embed="rId2"/>
          <a:stretch>
            <a:fillRect/>
          </a:stretch>
        </p:blipFill>
        <p:spPr>
          <a:xfrm>
            <a:off x="3568958" y="2354784"/>
            <a:ext cx="2006083" cy="689450"/>
          </a:xfrm>
          <a:prstGeom prst="rect">
            <a:avLst/>
          </a:prstGeom>
        </p:spPr>
      </p:pic>
    </p:spTree>
    <p:extLst>
      <p:ext uri="{BB962C8B-B14F-4D97-AF65-F5344CB8AC3E}">
        <p14:creationId xmlns:p14="http://schemas.microsoft.com/office/powerpoint/2010/main" val="1536820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5">
            <a:extLst>
              <a:ext uri="{FF2B5EF4-FFF2-40B4-BE49-F238E27FC236}">
                <a16:creationId xmlns:a16="http://schemas.microsoft.com/office/drawing/2014/main" id="{27258B79-CB5B-4144-A72E-CF6F503AADE0}"/>
              </a:ext>
            </a:extLst>
          </p:cNvPr>
          <p:cNvSpPr>
            <a:spLocks noGrp="1"/>
          </p:cNvSpPr>
          <p:nvPr>
            <p:ph idx="4294967295"/>
          </p:nvPr>
        </p:nvSpPr>
        <p:spPr>
          <a:xfrm>
            <a:off x="273844" y="1195752"/>
            <a:ext cx="4238521" cy="3495825"/>
          </a:xfrm>
        </p:spPr>
        <p:txBody>
          <a:bodyPr/>
          <a:lstStyle/>
          <a:p>
            <a:r>
              <a:rPr lang="el-GR" sz="900" dirty="0"/>
              <a:t>Ο </a:t>
            </a:r>
            <a:r>
              <a:rPr lang="el-GR" sz="900" b="1" dirty="0">
                <a:solidFill>
                  <a:srgbClr val="1EBCEF"/>
                </a:solidFill>
              </a:rPr>
              <a:t>Όμιλος Quest </a:t>
            </a:r>
            <a:r>
              <a:rPr lang="el-GR" sz="900" dirty="0"/>
              <a:t>είναι ένας από τους μεγαλύτερους, δυναμικά αναπτυσσόμενος σε στέρεη οικονομική βάση, Ελληνικός Όμιλος Εταιρειών, με κύριες δραστηριότητες στους τομείς της Ψηφιακής Τεχνολογίας, των Ταχυδρομικών Υπηρεσιών και της Πράσινης Ενέργειας, και παρουσία στην Ελλάδα και την Ευρώπη. Ο Όμιλος Quest θέτει τη βιώσιμη ανάπτυξη στο επίκεντρο του οράματος και της λειτουργίας του και πάγια επιδίωξή του είναι η δημιουργία μακροπρόθεσμης αξίας για την κοινωνία και η συμβολή στην ανάπτυξη και πρόοδο της χώρας.</a:t>
            </a:r>
          </a:p>
        </p:txBody>
      </p:sp>
      <p:sp>
        <p:nvSpPr>
          <p:cNvPr id="2" name="Title 1">
            <a:extLst>
              <a:ext uri="{FF2B5EF4-FFF2-40B4-BE49-F238E27FC236}">
                <a16:creationId xmlns:a16="http://schemas.microsoft.com/office/drawing/2014/main" id="{BA9083EC-8958-4B90-8D58-67A65E66CAD8}"/>
              </a:ext>
            </a:extLst>
          </p:cNvPr>
          <p:cNvSpPr>
            <a:spLocks noGrp="1"/>
          </p:cNvSpPr>
          <p:nvPr>
            <p:ph type="title"/>
          </p:nvPr>
        </p:nvSpPr>
        <p:spPr/>
        <p:txBody>
          <a:bodyPr/>
          <a:lstStyle/>
          <a:p>
            <a:r>
              <a:rPr lang="en-US" dirty="0"/>
              <a:t>QUEST </a:t>
            </a:r>
            <a:r>
              <a:rPr lang="el-GR" dirty="0"/>
              <a:t>ΣΥΜΜΕΤΟΧΩΝ</a:t>
            </a:r>
            <a:br>
              <a:rPr lang="el-GR" dirty="0"/>
            </a:br>
            <a:br>
              <a:rPr lang="el-GR" sz="1800" dirty="0"/>
            </a:br>
            <a:endParaRPr lang="el-GR" dirty="0"/>
          </a:p>
        </p:txBody>
      </p:sp>
      <p:pic>
        <p:nvPicPr>
          <p:cNvPr id="6" name="Picture 5">
            <a:extLst>
              <a:ext uri="{FF2B5EF4-FFF2-40B4-BE49-F238E27FC236}">
                <a16:creationId xmlns:a16="http://schemas.microsoft.com/office/drawing/2014/main" id="{E40F6C66-58F4-4D34-A2CC-9C5A320ECE20}"/>
              </a:ext>
            </a:extLst>
          </p:cNvPr>
          <p:cNvPicPr>
            <a:picLocks noChangeAspect="1"/>
          </p:cNvPicPr>
          <p:nvPr/>
        </p:nvPicPr>
        <p:blipFill>
          <a:blip r:embed="rId2"/>
          <a:stretch>
            <a:fillRect/>
          </a:stretch>
        </p:blipFill>
        <p:spPr>
          <a:xfrm>
            <a:off x="5774787" y="2126430"/>
            <a:ext cx="2906502" cy="1606503"/>
          </a:xfrm>
          <a:prstGeom prst="rect">
            <a:avLst/>
          </a:prstGeom>
        </p:spPr>
      </p:pic>
      <p:sp>
        <p:nvSpPr>
          <p:cNvPr id="8" name="Οβάλ 4">
            <a:extLst>
              <a:ext uri="{FF2B5EF4-FFF2-40B4-BE49-F238E27FC236}">
                <a16:creationId xmlns:a16="http://schemas.microsoft.com/office/drawing/2014/main" id="{00385253-6BE4-441B-A28B-9CA944293CD8}"/>
              </a:ext>
            </a:extLst>
          </p:cNvPr>
          <p:cNvSpPr/>
          <p:nvPr/>
        </p:nvSpPr>
        <p:spPr>
          <a:xfrm>
            <a:off x="7237400" y="215632"/>
            <a:ext cx="1667599" cy="528261"/>
          </a:xfrm>
          <a:prstGeom prst="round2DiagRect">
            <a:avLst/>
          </a:prstGeom>
          <a:solidFill>
            <a:srgbClr val="90D4F6"/>
          </a:solidFill>
          <a:ln w="25400" cap="flat" cmpd="sng" algn="ctr">
            <a:solidFill>
              <a:schemeClr val="tx2"/>
            </a:solidFill>
            <a:prstDash val="solid"/>
          </a:ln>
          <a:effectLst/>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100" b="1" i="0" u="none" strike="noStrike" kern="1200" cap="none" spc="0" normalizeH="0" baseline="0" noProof="0" dirty="0">
                <a:ln>
                  <a:noFill/>
                </a:ln>
                <a:solidFill>
                  <a:srgbClr val="FFFFFF"/>
                </a:solidFill>
                <a:effectLst/>
                <a:uLnTx/>
                <a:uFillTx/>
                <a:latin typeface="Arial" charset="0"/>
                <a:ea typeface="+mn-ea"/>
                <a:cs typeface="+mn-cs"/>
              </a:rPr>
              <a:t>Βραβείο</a:t>
            </a:r>
            <a:r>
              <a:rPr kumimoji="0" lang="el-GR" sz="1100" b="0" i="0" u="none" strike="noStrike" kern="1200" cap="none" spc="0" normalizeH="0" baseline="0" noProof="0" dirty="0">
                <a:ln>
                  <a:noFill/>
                </a:ln>
                <a:solidFill>
                  <a:srgbClr val="FFFFFF"/>
                </a:solidFill>
                <a:effectLst/>
                <a:uLnTx/>
                <a:uFillTx/>
                <a:latin typeface="Arial" charset="0"/>
                <a:ea typeface="+mn-ea"/>
                <a:cs typeface="+mn-cs"/>
              </a:rPr>
              <a:t>: </a:t>
            </a:r>
            <a:br>
              <a:rPr kumimoji="0" lang="el-GR" sz="1100" b="0" i="0" u="none" strike="noStrike" kern="1200" cap="none" spc="0" normalizeH="0" baseline="0" noProof="0" dirty="0">
                <a:ln>
                  <a:noFill/>
                </a:ln>
                <a:solidFill>
                  <a:srgbClr val="FFFFFF"/>
                </a:solidFill>
                <a:effectLst/>
                <a:uLnTx/>
                <a:uFillTx/>
                <a:latin typeface="Arial" charset="0"/>
                <a:ea typeface="+mn-ea"/>
                <a:cs typeface="+mn-cs"/>
              </a:rPr>
            </a:br>
            <a:r>
              <a:rPr kumimoji="0" lang="en-US" sz="1100" b="0" i="0" u="none" strike="noStrike" kern="1200" cap="none" spc="0" normalizeH="0" baseline="0" noProof="0" dirty="0">
                <a:ln>
                  <a:noFill/>
                </a:ln>
                <a:solidFill>
                  <a:srgbClr val="FFFFFF"/>
                </a:solidFill>
                <a:effectLst/>
                <a:uLnTx/>
                <a:uFillTx/>
                <a:latin typeface="Arial" charset="0"/>
                <a:ea typeface="+mn-ea"/>
                <a:cs typeface="+mn-cs"/>
              </a:rPr>
              <a:t>ESG</a:t>
            </a:r>
            <a:endParaRPr kumimoji="0" lang="el-GR" sz="11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407708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EBCE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E9D4E8-2365-429C-ABCB-E001F352DC39}"/>
              </a:ext>
            </a:extLst>
          </p:cNvPr>
          <p:cNvSpPr>
            <a:spLocks noGrp="1"/>
          </p:cNvSpPr>
          <p:nvPr>
            <p:ph type="title"/>
          </p:nvPr>
        </p:nvSpPr>
        <p:spPr/>
        <p:txBody>
          <a:bodyPr/>
          <a:lstStyle/>
          <a:p>
            <a:r>
              <a:rPr lang="el-GR" dirty="0">
                <a:ea typeface="Eurobank Sans" charset="0"/>
                <a:cs typeface="Eurobank Sans" charset="0"/>
              </a:rPr>
              <a:t>Βραβείο: </a:t>
            </a:r>
            <a:r>
              <a:rPr lang="en-US" dirty="0">
                <a:ea typeface="Eurobank Sans" charset="0"/>
                <a:cs typeface="Eurobank Sans" charset="0"/>
              </a:rPr>
              <a:t>Start-up / Scale-up</a:t>
            </a:r>
            <a:endParaRPr lang="el-GR" dirty="0"/>
          </a:p>
        </p:txBody>
      </p:sp>
      <p:sp>
        <p:nvSpPr>
          <p:cNvPr id="5" name="Title 3">
            <a:extLst>
              <a:ext uri="{FF2B5EF4-FFF2-40B4-BE49-F238E27FC236}">
                <a16:creationId xmlns:a16="http://schemas.microsoft.com/office/drawing/2014/main" id="{806B9A91-E6C7-4386-9FA6-D1F745E575EF}"/>
              </a:ext>
            </a:extLst>
          </p:cNvPr>
          <p:cNvSpPr txBox="1">
            <a:spLocks/>
          </p:cNvSpPr>
          <p:nvPr/>
        </p:nvSpPr>
        <p:spPr>
          <a:xfrm>
            <a:off x="1599365" y="3676448"/>
            <a:ext cx="5945270" cy="528260"/>
          </a:xfrm>
          <a:prstGeom prst="rect">
            <a:avLst/>
          </a:prstGeom>
        </p:spPr>
        <p:txBody>
          <a:bodyPr vert="horz" lIns="0" tIns="0" rIns="0" bIns="0" rtlCol="0" anchor="t">
            <a:noAutofit/>
          </a:bodyPr>
          <a:lstStyle>
            <a:lvl1pPr algn="l" defTabSz="685800" rtl="0" eaLnBrk="1" latinLnBrk="0" hangingPunct="1">
              <a:lnSpc>
                <a:spcPct val="100000"/>
              </a:lnSpc>
              <a:spcBef>
                <a:spcPts val="450"/>
              </a:spcBef>
              <a:buNone/>
              <a:defRPr sz="2400" b="1" kern="1200">
                <a:solidFill>
                  <a:schemeClr val="bg1"/>
                </a:solidFill>
                <a:latin typeface="+mj-lt"/>
                <a:ea typeface="+mj-ea"/>
                <a:cs typeface="+mj-cs"/>
              </a:defRPr>
            </a:lvl1pPr>
          </a:lstStyle>
          <a:p>
            <a:pPr algn="ctr"/>
            <a:r>
              <a:rPr lang="en-US" sz="1600" dirty="0" err="1">
                <a:solidFill>
                  <a:srgbClr val="0091D8"/>
                </a:solidFill>
                <a:ea typeface="Eurobank Sans" charset="0"/>
                <a:cs typeface="Eurobank Sans" charset="0"/>
              </a:rPr>
              <a:t>TileDB</a:t>
            </a:r>
            <a:endParaRPr lang="el-GR" sz="1600" dirty="0">
              <a:solidFill>
                <a:srgbClr val="0091D8"/>
              </a:solidFill>
              <a:ea typeface="Eurobank Sans" charset="0"/>
              <a:cs typeface="Eurobank Sans" charset="0"/>
            </a:endParaRPr>
          </a:p>
        </p:txBody>
      </p:sp>
      <p:pic>
        <p:nvPicPr>
          <p:cNvPr id="6" name="Picture 5">
            <a:extLst>
              <a:ext uri="{FF2B5EF4-FFF2-40B4-BE49-F238E27FC236}">
                <a16:creationId xmlns:a16="http://schemas.microsoft.com/office/drawing/2014/main" id="{5C35DCAB-330D-4CB3-A7C4-BB07EA5E9E81}"/>
              </a:ext>
            </a:extLst>
          </p:cNvPr>
          <p:cNvPicPr>
            <a:picLocks noChangeAspect="1"/>
          </p:cNvPicPr>
          <p:nvPr/>
        </p:nvPicPr>
        <p:blipFill>
          <a:blip r:embed="rId2"/>
          <a:stretch>
            <a:fillRect/>
          </a:stretch>
        </p:blipFill>
        <p:spPr>
          <a:xfrm>
            <a:off x="3481575" y="2293597"/>
            <a:ext cx="2180849" cy="850531"/>
          </a:xfrm>
          <a:prstGeom prst="rect">
            <a:avLst/>
          </a:prstGeom>
        </p:spPr>
      </p:pic>
    </p:spTree>
    <p:extLst>
      <p:ext uri="{BB962C8B-B14F-4D97-AF65-F5344CB8AC3E}">
        <p14:creationId xmlns:p14="http://schemas.microsoft.com/office/powerpoint/2010/main" val="69369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5">
            <a:extLst>
              <a:ext uri="{FF2B5EF4-FFF2-40B4-BE49-F238E27FC236}">
                <a16:creationId xmlns:a16="http://schemas.microsoft.com/office/drawing/2014/main" id="{27258B79-CB5B-4144-A72E-CF6F503AADE0}"/>
              </a:ext>
            </a:extLst>
          </p:cNvPr>
          <p:cNvSpPr>
            <a:spLocks noGrp="1"/>
          </p:cNvSpPr>
          <p:nvPr>
            <p:ph idx="4294967295"/>
          </p:nvPr>
        </p:nvSpPr>
        <p:spPr>
          <a:xfrm>
            <a:off x="273844" y="1195752"/>
            <a:ext cx="4238521" cy="3495825"/>
          </a:xfrm>
        </p:spPr>
        <p:txBody>
          <a:bodyPr/>
          <a:lstStyle/>
          <a:p>
            <a:r>
              <a:rPr lang="el-GR" sz="900" dirty="0"/>
              <a:t>Η</a:t>
            </a:r>
            <a:r>
              <a:rPr lang="el-GR" sz="900" b="1" dirty="0">
                <a:solidFill>
                  <a:srgbClr val="1EBCEF"/>
                </a:solidFill>
              </a:rPr>
              <a:t> </a:t>
            </a:r>
            <a:r>
              <a:rPr lang="el-GR" sz="900" b="1" dirty="0" err="1">
                <a:solidFill>
                  <a:srgbClr val="1EBCEF"/>
                </a:solidFill>
              </a:rPr>
              <a:t>TileDB</a:t>
            </a:r>
            <a:r>
              <a:rPr lang="el-GR" sz="900" b="1" dirty="0">
                <a:solidFill>
                  <a:srgbClr val="1EBCEF"/>
                </a:solidFill>
              </a:rPr>
              <a:t> </a:t>
            </a:r>
            <a:r>
              <a:rPr lang="el-GR" sz="900" dirty="0"/>
              <a:t>είναι μία καινοτόμος πλατφόρμα διαχείρισης δεδομένων, η οποία </a:t>
            </a:r>
            <a:r>
              <a:rPr lang="el-GR" sz="900" dirty="0" err="1"/>
              <a:t>ομογενοποιεί</a:t>
            </a:r>
            <a:r>
              <a:rPr lang="el-GR" sz="900" dirty="0"/>
              <a:t> όλους τους τύπους δεδομένων ενός οργανισμού σε ένα μοναδικό σύστημα, προσφέροντας πρωτοφανείς επιδόσεις και χαμηλό κόστος. Η </a:t>
            </a:r>
            <a:r>
              <a:rPr lang="el-GR" sz="900" dirty="0" err="1"/>
              <a:t>TileDB</a:t>
            </a:r>
            <a:r>
              <a:rPr lang="el-GR" sz="900" dirty="0"/>
              <a:t> έχει έδρα τη Βοστώνη, διατηρεί θυγατρική στην Ελλάδα και δραστηριοποιείται παγκοσμίως. Η </a:t>
            </a:r>
            <a:r>
              <a:rPr lang="el-GR" sz="900" dirty="0" err="1"/>
              <a:t>TileDB</a:t>
            </a:r>
            <a:r>
              <a:rPr lang="el-GR" sz="900" dirty="0"/>
              <a:t> βοηθάει στην επίλυση σημαντικών προβλημάτων στους τομείς της Υγείας, Άμυνας, Τηλεπικοινωνιών και Οικονομικών.</a:t>
            </a:r>
            <a:endParaRPr lang="el-GR" sz="700" dirty="0"/>
          </a:p>
        </p:txBody>
      </p:sp>
      <p:sp>
        <p:nvSpPr>
          <p:cNvPr id="2" name="Title 1">
            <a:extLst>
              <a:ext uri="{FF2B5EF4-FFF2-40B4-BE49-F238E27FC236}">
                <a16:creationId xmlns:a16="http://schemas.microsoft.com/office/drawing/2014/main" id="{BA9083EC-8958-4B90-8D58-67A65E66CAD8}"/>
              </a:ext>
            </a:extLst>
          </p:cNvPr>
          <p:cNvSpPr>
            <a:spLocks noGrp="1"/>
          </p:cNvSpPr>
          <p:nvPr>
            <p:ph type="title"/>
          </p:nvPr>
        </p:nvSpPr>
        <p:spPr/>
        <p:txBody>
          <a:bodyPr/>
          <a:lstStyle/>
          <a:p>
            <a:r>
              <a:rPr lang="en-US" dirty="0" err="1"/>
              <a:t>TileDB</a:t>
            </a:r>
            <a:br>
              <a:rPr lang="el-GR" dirty="0"/>
            </a:br>
            <a:endParaRPr lang="el-GR" dirty="0"/>
          </a:p>
        </p:txBody>
      </p:sp>
      <p:pic>
        <p:nvPicPr>
          <p:cNvPr id="7" name="Picture 6">
            <a:extLst>
              <a:ext uri="{FF2B5EF4-FFF2-40B4-BE49-F238E27FC236}">
                <a16:creationId xmlns:a16="http://schemas.microsoft.com/office/drawing/2014/main" id="{75884502-9DDC-48C6-B7AA-2F9A1C196326}"/>
              </a:ext>
            </a:extLst>
          </p:cNvPr>
          <p:cNvPicPr>
            <a:picLocks noChangeAspect="1"/>
          </p:cNvPicPr>
          <p:nvPr/>
        </p:nvPicPr>
        <p:blipFill>
          <a:blip r:embed="rId2"/>
          <a:stretch>
            <a:fillRect/>
          </a:stretch>
        </p:blipFill>
        <p:spPr>
          <a:xfrm>
            <a:off x="6304092" y="2131243"/>
            <a:ext cx="2376358" cy="1706889"/>
          </a:xfrm>
          <a:prstGeom prst="rect">
            <a:avLst/>
          </a:prstGeom>
        </p:spPr>
      </p:pic>
      <p:sp>
        <p:nvSpPr>
          <p:cNvPr id="6" name="Οβάλ 4">
            <a:extLst>
              <a:ext uri="{FF2B5EF4-FFF2-40B4-BE49-F238E27FC236}">
                <a16:creationId xmlns:a16="http://schemas.microsoft.com/office/drawing/2014/main" id="{9BAF0E96-EDCC-4960-BB9F-847FF51FA148}"/>
              </a:ext>
            </a:extLst>
          </p:cNvPr>
          <p:cNvSpPr/>
          <p:nvPr/>
        </p:nvSpPr>
        <p:spPr>
          <a:xfrm>
            <a:off x="7237400" y="215632"/>
            <a:ext cx="1667599" cy="528261"/>
          </a:xfrm>
          <a:prstGeom prst="round2DiagRect">
            <a:avLst/>
          </a:prstGeom>
          <a:solidFill>
            <a:srgbClr val="90D4F6"/>
          </a:solidFill>
          <a:ln w="25400" cap="flat" cmpd="sng" algn="ctr">
            <a:solidFill>
              <a:schemeClr val="tx2"/>
            </a:solidFill>
            <a:prstDash val="solid"/>
          </a:ln>
          <a:effectLst/>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100" b="1" i="0" u="none" strike="noStrike" kern="1200" cap="none" spc="0" normalizeH="0" baseline="0" noProof="0" dirty="0">
                <a:ln>
                  <a:noFill/>
                </a:ln>
                <a:solidFill>
                  <a:srgbClr val="FFFFFF"/>
                </a:solidFill>
                <a:effectLst/>
                <a:uLnTx/>
                <a:uFillTx/>
                <a:latin typeface="Arial" charset="0"/>
                <a:ea typeface="+mn-ea"/>
                <a:cs typeface="+mn-cs"/>
              </a:rPr>
              <a:t>Βραβείο</a:t>
            </a:r>
            <a:r>
              <a:rPr kumimoji="0" lang="el-GR" sz="1100" b="0" i="0" u="none" strike="noStrike" kern="1200" cap="none" spc="0" normalizeH="0" baseline="0" noProof="0" dirty="0">
                <a:ln>
                  <a:noFill/>
                </a:ln>
                <a:solidFill>
                  <a:srgbClr val="FFFFFF"/>
                </a:solidFill>
                <a:effectLst/>
                <a:uLnTx/>
                <a:uFillTx/>
                <a:latin typeface="Arial" charset="0"/>
                <a:ea typeface="+mn-ea"/>
                <a:cs typeface="+mn-cs"/>
              </a:rPr>
              <a:t>: </a:t>
            </a:r>
            <a:br>
              <a:rPr kumimoji="0" lang="el-GR" sz="1100" b="0" i="0" u="none" strike="noStrike" kern="1200" cap="none" spc="0" normalizeH="0" baseline="0" noProof="0" dirty="0">
                <a:ln>
                  <a:noFill/>
                </a:ln>
                <a:solidFill>
                  <a:srgbClr val="FFFFFF"/>
                </a:solidFill>
                <a:effectLst/>
                <a:uLnTx/>
                <a:uFillTx/>
                <a:latin typeface="Arial" charset="0"/>
                <a:ea typeface="+mn-ea"/>
                <a:cs typeface="+mn-cs"/>
              </a:rPr>
            </a:br>
            <a:r>
              <a:rPr kumimoji="0" lang="en-US" sz="1100" b="0" i="0" u="none" strike="noStrike" kern="1200" cap="none" spc="0" normalizeH="0" baseline="0" noProof="0" dirty="0">
                <a:ln>
                  <a:noFill/>
                </a:ln>
                <a:solidFill>
                  <a:srgbClr val="FFFFFF"/>
                </a:solidFill>
                <a:effectLst/>
                <a:uLnTx/>
                <a:uFillTx/>
                <a:latin typeface="Arial" charset="0"/>
                <a:ea typeface="+mn-ea"/>
                <a:cs typeface="+mn-cs"/>
              </a:rPr>
              <a:t>Start-up / Scale-up</a:t>
            </a:r>
            <a:endParaRPr kumimoji="0" lang="el-GR" sz="11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509966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66C1F33B-3DB2-40DB-8C45-8E40C486B1FA}"/>
              </a:ext>
            </a:extLst>
          </p:cNvPr>
          <p:cNvSpPr txBox="1">
            <a:spLocks/>
          </p:cNvSpPr>
          <p:nvPr/>
        </p:nvSpPr>
        <p:spPr>
          <a:xfrm>
            <a:off x="417710" y="1892623"/>
            <a:ext cx="8600156" cy="878712"/>
          </a:xfrm>
          <a:prstGeom prst="rect">
            <a:avLst/>
          </a:prstGeom>
        </p:spPr>
        <p:txBody>
          <a:bodyPr vert="horz" lIns="0" tIns="0" rIns="0" bIns="0" rtlCol="0" anchor="t">
            <a:noAutofit/>
          </a:bodyPr>
          <a:lstStyle>
            <a:lvl1pPr algn="l" defTabSz="685800" rtl="0" eaLnBrk="1" latinLnBrk="0" hangingPunct="1">
              <a:lnSpc>
                <a:spcPct val="100000"/>
              </a:lnSpc>
              <a:spcBef>
                <a:spcPts val="450"/>
              </a:spcBef>
              <a:buNone/>
              <a:defRPr sz="2400" b="1" kern="1200">
                <a:solidFill>
                  <a:schemeClr val="bg1"/>
                </a:solidFill>
                <a:latin typeface="+mj-lt"/>
                <a:ea typeface="+mj-ea"/>
                <a:cs typeface="+mj-cs"/>
              </a:defRPr>
            </a:lvl1pPr>
          </a:lstStyle>
          <a:p>
            <a:pPr algn="ctr">
              <a:spcBef>
                <a:spcPts val="0"/>
              </a:spcBef>
              <a:defRPr/>
            </a:pPr>
            <a:r>
              <a:rPr lang="en-US" sz="4400" dirty="0">
                <a:solidFill>
                  <a:srgbClr val="FFFFFF"/>
                </a:solidFill>
                <a:ea typeface="Eurobank Sans" charset="0"/>
                <a:cs typeface="Eurobank Sans" charset="0"/>
              </a:rPr>
              <a:t>Growth Awards 2022</a:t>
            </a:r>
            <a:br>
              <a:rPr lang="el-GR" sz="4400" dirty="0">
                <a:solidFill>
                  <a:srgbClr val="FFFFFF"/>
                </a:solidFill>
                <a:ea typeface="Eurobank Sans" charset="0"/>
                <a:cs typeface="Eurobank Sans" charset="0"/>
              </a:rPr>
            </a:br>
            <a:r>
              <a:rPr lang="el-GR" sz="4800" dirty="0" err="1">
                <a:solidFill>
                  <a:srgbClr val="FFFFFF"/>
                </a:solidFill>
                <a:ea typeface="Eurobank Sans" charset="0"/>
                <a:cs typeface="Eurobank Sans" charset="0"/>
              </a:rPr>
              <a:t>Προκριθείσες</a:t>
            </a:r>
            <a:r>
              <a:rPr lang="el-GR" sz="4800" dirty="0">
                <a:solidFill>
                  <a:srgbClr val="FFFFFF"/>
                </a:solidFill>
                <a:ea typeface="Eurobank Sans" charset="0"/>
                <a:cs typeface="Eurobank Sans" charset="0"/>
              </a:rPr>
              <a:t> εταιρίες</a:t>
            </a:r>
            <a:endParaRPr lang="el-GR" sz="4400" dirty="0">
              <a:solidFill>
                <a:srgbClr val="FFFFFF"/>
              </a:solidFill>
              <a:ea typeface="Eurobank Sans" charset="0"/>
              <a:cs typeface="Eurobank Sans" charset="0"/>
            </a:endParaRPr>
          </a:p>
        </p:txBody>
      </p:sp>
    </p:spTree>
    <p:extLst>
      <p:ext uri="{BB962C8B-B14F-4D97-AF65-F5344CB8AC3E}">
        <p14:creationId xmlns:p14="http://schemas.microsoft.com/office/powerpoint/2010/main" val="1725402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5797BE-6D59-4D1E-819E-13733329648A}"/>
              </a:ext>
            </a:extLst>
          </p:cNvPr>
          <p:cNvSpPr>
            <a:spLocks noGrp="1"/>
          </p:cNvSpPr>
          <p:nvPr>
            <p:ph type="body" sz="quarter" idx="11"/>
          </p:nvPr>
        </p:nvSpPr>
        <p:spPr/>
        <p:txBody>
          <a:bodyPr/>
          <a:lstStyle/>
          <a:p>
            <a:r>
              <a:rPr lang="en-US" dirty="0"/>
              <a:t>APIVITA</a:t>
            </a:r>
            <a:endParaRPr lang="el-GR" dirty="0"/>
          </a:p>
        </p:txBody>
      </p:sp>
      <p:pic>
        <p:nvPicPr>
          <p:cNvPr id="15" name="Picture 14">
            <a:extLst>
              <a:ext uri="{FF2B5EF4-FFF2-40B4-BE49-F238E27FC236}">
                <a16:creationId xmlns:a16="http://schemas.microsoft.com/office/drawing/2014/main" id="{8531C24C-53A3-4A7D-9202-F593466D19EC}"/>
              </a:ext>
            </a:extLst>
          </p:cNvPr>
          <p:cNvPicPr>
            <a:picLocks noChangeAspect="1"/>
          </p:cNvPicPr>
          <p:nvPr/>
        </p:nvPicPr>
        <p:blipFill>
          <a:blip r:embed="rId2"/>
          <a:stretch>
            <a:fillRect/>
          </a:stretch>
        </p:blipFill>
        <p:spPr>
          <a:xfrm>
            <a:off x="3324624" y="2411887"/>
            <a:ext cx="2206980" cy="559393"/>
          </a:xfrm>
          <a:prstGeom prst="rect">
            <a:avLst/>
          </a:prstGeom>
        </p:spPr>
      </p:pic>
    </p:spTree>
    <p:extLst>
      <p:ext uri="{BB962C8B-B14F-4D97-AF65-F5344CB8AC3E}">
        <p14:creationId xmlns:p14="http://schemas.microsoft.com/office/powerpoint/2010/main" val="2657366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5">
            <a:extLst>
              <a:ext uri="{FF2B5EF4-FFF2-40B4-BE49-F238E27FC236}">
                <a16:creationId xmlns:a16="http://schemas.microsoft.com/office/drawing/2014/main" id="{27258B79-CB5B-4144-A72E-CF6F503AADE0}"/>
              </a:ext>
            </a:extLst>
          </p:cNvPr>
          <p:cNvSpPr>
            <a:spLocks noGrp="1"/>
          </p:cNvSpPr>
          <p:nvPr>
            <p:ph idx="4294967295"/>
          </p:nvPr>
        </p:nvSpPr>
        <p:spPr>
          <a:xfrm>
            <a:off x="273844" y="1195752"/>
            <a:ext cx="4237200" cy="3495825"/>
          </a:xfrm>
        </p:spPr>
        <p:txBody>
          <a:bodyPr/>
          <a:lstStyle/>
          <a:p>
            <a:r>
              <a:rPr lang="el-GR" sz="900" dirty="0"/>
              <a:t>H </a:t>
            </a:r>
            <a:r>
              <a:rPr lang="el-GR" sz="900" b="1" dirty="0">
                <a:solidFill>
                  <a:srgbClr val="1EBCEF"/>
                </a:solidFill>
              </a:rPr>
              <a:t>APIVITA</a:t>
            </a:r>
            <a:r>
              <a:rPr lang="el-GR" sz="900" dirty="0"/>
              <a:t> είναι ανώνυμη εταιρία με έδρα το Βιομηχανικό Πάρκο Μαρκοπούλου Μεσογαίας και ανήκει στον ισπανικό Όμιλο PUIG ο οποίος από τον Δεκέμβριο του 2020 κατέχει το 100% των μετοχών της APIVITA. Η PUIG είναι ένας Όμιλος που δραστηριοποιείται στο χώρο της μόδας, των αρωμάτων και καλλυντικών, με διεθνή παρουσία σε 150 χώρες. </a:t>
            </a:r>
            <a:endParaRPr lang="en-US" sz="900" dirty="0"/>
          </a:p>
          <a:p>
            <a:r>
              <a:rPr lang="el-GR" sz="900" dirty="0"/>
              <a:t>Με τη παρουσία του Ομίλου PUIG στην Εταιρία, οι προοπτικές ανάπτυξής της αυξάνονται σημαντικά. Στόχος της APIVITA είναι η παροχή ποιοτικών αγαθών καθιερώνοντάς την στις πρώτες θέσεις στον κλάδο των φυσικών καλλυντικών, σε συνάρτηση με την τήρηση των εταιρικών αρχών και αξιών από όλους τους εργαζόμενους με στόχο τη Βιώσιμη Ανάπτυξη, τον περιορισμό του κόστους και των κινδύνων, την προστασία του πλανήτη και των πλουτοπαραγωγικών πηγών.</a:t>
            </a:r>
            <a:r>
              <a:rPr lang="en-US" sz="900" dirty="0"/>
              <a:t> </a:t>
            </a:r>
          </a:p>
          <a:p>
            <a:r>
              <a:rPr lang="el-GR" sz="900" dirty="0"/>
              <a:t>Αυτή η αξία μετουσιώνεται στα προϊόντα, τα οποία αναπτύσσονται μέσα από μια φιλοσοφία αειφορίας και ευθύνης με απώτερο σκοπό την επίτευξη της ομορφιάς που σέβεται τη φύση και τον άνθρωπο: την ομορφιά του νου, την ομορφιά της ψυχής και την ομορφιά της καρδιάς.</a:t>
            </a:r>
          </a:p>
        </p:txBody>
      </p:sp>
      <p:sp>
        <p:nvSpPr>
          <p:cNvPr id="2" name="Title 1">
            <a:extLst>
              <a:ext uri="{FF2B5EF4-FFF2-40B4-BE49-F238E27FC236}">
                <a16:creationId xmlns:a16="http://schemas.microsoft.com/office/drawing/2014/main" id="{BA9083EC-8958-4B90-8D58-67A65E66CAD8}"/>
              </a:ext>
            </a:extLst>
          </p:cNvPr>
          <p:cNvSpPr>
            <a:spLocks noGrp="1"/>
          </p:cNvSpPr>
          <p:nvPr>
            <p:ph type="title"/>
          </p:nvPr>
        </p:nvSpPr>
        <p:spPr/>
        <p:txBody>
          <a:bodyPr/>
          <a:lstStyle/>
          <a:p>
            <a:r>
              <a:rPr lang="en-US" dirty="0"/>
              <a:t>APIVITA</a:t>
            </a:r>
            <a:br>
              <a:rPr lang="en-US" dirty="0"/>
            </a:br>
            <a:br>
              <a:rPr lang="el-GR" sz="1800" dirty="0"/>
            </a:br>
            <a:endParaRPr lang="el-GR" sz="1800" dirty="0"/>
          </a:p>
        </p:txBody>
      </p:sp>
      <p:pic>
        <p:nvPicPr>
          <p:cNvPr id="4" name="Picture 3">
            <a:extLst>
              <a:ext uri="{FF2B5EF4-FFF2-40B4-BE49-F238E27FC236}">
                <a16:creationId xmlns:a16="http://schemas.microsoft.com/office/drawing/2014/main" id="{5F646A5E-4E2A-4225-9490-21D7E06F1B6B}"/>
              </a:ext>
            </a:extLst>
          </p:cNvPr>
          <p:cNvPicPr>
            <a:picLocks noChangeAspect="1"/>
          </p:cNvPicPr>
          <p:nvPr/>
        </p:nvPicPr>
        <p:blipFill>
          <a:blip r:embed="rId2"/>
          <a:stretch>
            <a:fillRect/>
          </a:stretch>
        </p:blipFill>
        <p:spPr>
          <a:xfrm>
            <a:off x="6534910" y="1325879"/>
            <a:ext cx="2038742" cy="2364105"/>
          </a:xfrm>
          <a:prstGeom prst="rect">
            <a:avLst/>
          </a:prstGeom>
        </p:spPr>
      </p:pic>
      <p:sp>
        <p:nvSpPr>
          <p:cNvPr id="6" name="Οβάλ 4">
            <a:extLst>
              <a:ext uri="{FF2B5EF4-FFF2-40B4-BE49-F238E27FC236}">
                <a16:creationId xmlns:a16="http://schemas.microsoft.com/office/drawing/2014/main" id="{54AF2F95-362C-46DB-9A84-97707500490C}"/>
              </a:ext>
            </a:extLst>
          </p:cNvPr>
          <p:cNvSpPr/>
          <p:nvPr/>
        </p:nvSpPr>
        <p:spPr>
          <a:xfrm>
            <a:off x="7237400" y="215632"/>
            <a:ext cx="1667599" cy="528261"/>
          </a:xfrm>
          <a:prstGeom prst="round2DiagRect">
            <a:avLst/>
          </a:prstGeom>
          <a:solidFill>
            <a:srgbClr val="90D4F6"/>
          </a:solidFill>
          <a:ln w="25400" cap="flat" cmpd="sng" algn="ctr">
            <a:solidFill>
              <a:schemeClr val="tx2"/>
            </a:solidFill>
            <a:prstDash val="solid"/>
          </a:ln>
          <a:effectLst/>
        </p:spPr>
        <p:txBody>
          <a:bodyPr rtlCol="0" anchor="ctr"/>
          <a:lstStyle/>
          <a:p>
            <a:pPr lvl="0" defTabSz="914400" fontAlgn="base">
              <a:spcBef>
                <a:spcPct val="0"/>
              </a:spcBef>
              <a:spcAft>
                <a:spcPct val="0"/>
              </a:spcAft>
              <a:defRPr/>
            </a:pPr>
            <a:r>
              <a:rPr lang="el-GR" sz="1100" b="1" dirty="0">
                <a:solidFill>
                  <a:srgbClr val="FFFFFF"/>
                </a:solidFill>
                <a:latin typeface="Arial" charset="0"/>
              </a:rPr>
              <a:t>Κατηγορία</a:t>
            </a:r>
            <a:r>
              <a:rPr lang="el-GR" sz="1100" dirty="0">
                <a:solidFill>
                  <a:srgbClr val="FFFFFF"/>
                </a:solidFill>
                <a:latin typeface="Arial" charset="0"/>
              </a:rPr>
              <a:t>:</a:t>
            </a:r>
            <a:br>
              <a:rPr kumimoji="0" lang="el-GR" sz="1100" b="0" i="0" u="none" strike="noStrike" kern="1200" cap="none" spc="0" normalizeH="0" baseline="0" noProof="0" dirty="0">
                <a:ln>
                  <a:noFill/>
                </a:ln>
                <a:solidFill>
                  <a:srgbClr val="FFFFFF"/>
                </a:solidFill>
                <a:effectLst/>
                <a:uLnTx/>
                <a:uFillTx/>
                <a:latin typeface="Arial" charset="0"/>
                <a:ea typeface="+mn-ea"/>
                <a:cs typeface="+mn-cs"/>
              </a:rPr>
            </a:br>
            <a:r>
              <a:rPr lang="el-GR" sz="1100" dirty="0">
                <a:solidFill>
                  <a:srgbClr val="FFFFFF"/>
                </a:solidFill>
                <a:latin typeface="Arial" charset="0"/>
              </a:rPr>
              <a:t>Έρευνα &amp; Καινοτομία</a:t>
            </a:r>
            <a:endParaRPr kumimoji="0" lang="el-GR" sz="11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3254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5797BE-6D59-4D1E-819E-13733329648A}"/>
              </a:ext>
            </a:extLst>
          </p:cNvPr>
          <p:cNvSpPr>
            <a:spLocks noGrp="1"/>
          </p:cNvSpPr>
          <p:nvPr>
            <p:ph type="body" sz="quarter" idx="11"/>
          </p:nvPr>
        </p:nvSpPr>
        <p:spPr/>
        <p:txBody>
          <a:bodyPr/>
          <a:lstStyle/>
          <a:p>
            <a:r>
              <a:rPr lang="en-US" dirty="0"/>
              <a:t>AUGMENTA AGRICULTURE TECHNOLOGIES </a:t>
            </a:r>
            <a:endParaRPr lang="el-GR" dirty="0"/>
          </a:p>
        </p:txBody>
      </p:sp>
      <p:pic>
        <p:nvPicPr>
          <p:cNvPr id="4104" name="Picture 8" descr="Χρηματοδότηση 2,5 εκατ. δολαρίων εξασφάλισε η Augmenta από Hardware Club  και Marathon Venture Capital | Fortunegreece.com">
            <a:extLst>
              <a:ext uri="{FF2B5EF4-FFF2-40B4-BE49-F238E27FC236}">
                <a16:creationId xmlns:a16="http://schemas.microsoft.com/office/drawing/2014/main" id="{8616C087-4FC9-454F-848A-3CF1BE913B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353" y="2109679"/>
            <a:ext cx="1325592" cy="877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475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A15EFC-8FDD-4CB3-AAE0-C2F40747AD72}"/>
              </a:ext>
            </a:extLst>
          </p:cNvPr>
          <p:cNvSpPr>
            <a:spLocks noGrp="1"/>
          </p:cNvSpPr>
          <p:nvPr>
            <p:ph type="title"/>
          </p:nvPr>
        </p:nvSpPr>
        <p:spPr>
          <a:xfrm>
            <a:off x="417710" y="1892623"/>
            <a:ext cx="8600156" cy="878712"/>
          </a:xfrm>
        </p:spPr>
        <p:txBody>
          <a:bodyPr/>
          <a:lstStyle/>
          <a:p>
            <a:pPr lvl="0" algn="ctr">
              <a:spcBef>
                <a:spcPts val="0"/>
              </a:spcBef>
              <a:defRPr/>
            </a:pPr>
            <a:r>
              <a:rPr lang="en-US" sz="4400" dirty="0">
                <a:solidFill>
                  <a:srgbClr val="FFFFFF"/>
                </a:solidFill>
                <a:ea typeface="Eurobank Sans" charset="0"/>
                <a:cs typeface="Eurobank Sans" charset="0"/>
              </a:rPr>
              <a:t>Growth Awards </a:t>
            </a:r>
            <a:r>
              <a:rPr lang="el-GR" sz="4400" dirty="0">
                <a:solidFill>
                  <a:srgbClr val="FFFFFF"/>
                </a:solidFill>
                <a:ea typeface="Eurobank Sans" charset="0"/>
                <a:cs typeface="Eurobank Sans" charset="0"/>
              </a:rPr>
              <a:t>2022</a:t>
            </a:r>
            <a:br>
              <a:rPr lang="el-GR" sz="4400" dirty="0">
                <a:solidFill>
                  <a:srgbClr val="FFFFFF"/>
                </a:solidFill>
                <a:ea typeface="Eurobank Sans" charset="0"/>
                <a:cs typeface="Eurobank Sans" charset="0"/>
              </a:rPr>
            </a:br>
            <a:r>
              <a:rPr lang="el-GR" sz="5400" dirty="0">
                <a:solidFill>
                  <a:srgbClr val="FFFFFF"/>
                </a:solidFill>
                <a:ea typeface="Eurobank Sans" charset="0"/>
                <a:cs typeface="Eurobank Sans" charset="0"/>
              </a:rPr>
              <a:t>Νικητές</a:t>
            </a:r>
            <a:endParaRPr lang="el-GR" sz="4400" dirty="0">
              <a:solidFill>
                <a:srgbClr val="FFFFFF"/>
              </a:solidFill>
              <a:ea typeface="Eurobank Sans" charset="0"/>
              <a:cs typeface="Eurobank Sans" charset="0"/>
            </a:endParaRPr>
          </a:p>
        </p:txBody>
      </p:sp>
    </p:spTree>
    <p:extLst>
      <p:ext uri="{BB962C8B-B14F-4D97-AF65-F5344CB8AC3E}">
        <p14:creationId xmlns:p14="http://schemas.microsoft.com/office/powerpoint/2010/main" val="3883622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5">
            <a:extLst>
              <a:ext uri="{FF2B5EF4-FFF2-40B4-BE49-F238E27FC236}">
                <a16:creationId xmlns:a16="http://schemas.microsoft.com/office/drawing/2014/main" id="{27258B79-CB5B-4144-A72E-CF6F503AADE0}"/>
              </a:ext>
            </a:extLst>
          </p:cNvPr>
          <p:cNvSpPr>
            <a:spLocks noGrp="1"/>
          </p:cNvSpPr>
          <p:nvPr>
            <p:ph idx="4294967295"/>
          </p:nvPr>
        </p:nvSpPr>
        <p:spPr>
          <a:xfrm>
            <a:off x="273844" y="1195752"/>
            <a:ext cx="4238521" cy="3495825"/>
          </a:xfrm>
        </p:spPr>
        <p:txBody>
          <a:bodyPr/>
          <a:lstStyle/>
          <a:p>
            <a:r>
              <a:rPr lang="el-GR" sz="900" dirty="0"/>
              <a:t>H </a:t>
            </a:r>
            <a:r>
              <a:rPr lang="en-US" sz="900" b="1" dirty="0" err="1">
                <a:solidFill>
                  <a:srgbClr val="1EBCEF"/>
                </a:solidFill>
              </a:rPr>
              <a:t>Augmenta</a:t>
            </a:r>
            <a:r>
              <a:rPr lang="en-US" sz="900" dirty="0"/>
              <a:t> </a:t>
            </a:r>
            <a:r>
              <a:rPr lang="el-GR" sz="900" dirty="0"/>
              <a:t>είναι ο δημιουργός του καινοτόμου συστήματος διαφοροποιημένης εφαρμογής </a:t>
            </a:r>
            <a:r>
              <a:rPr lang="el-GR" sz="900" dirty="0" err="1"/>
              <a:t>αγροχημικών</a:t>
            </a:r>
            <a:r>
              <a:rPr lang="el-GR" sz="900" dirty="0"/>
              <a:t> και λιπασμάτων (VRA) σε πραγματικό χρόνο. Η παρουσία της αυξάνεται συνεχώς παγκοσμίως, περιλαμβάνοντας χώρες σε Ευρώπη, ΚΑΚ, Βόρεια και Νότια Αμερική και Αυστραλία.</a:t>
            </a:r>
          </a:p>
        </p:txBody>
      </p:sp>
      <p:sp>
        <p:nvSpPr>
          <p:cNvPr id="2" name="Title 1">
            <a:extLst>
              <a:ext uri="{FF2B5EF4-FFF2-40B4-BE49-F238E27FC236}">
                <a16:creationId xmlns:a16="http://schemas.microsoft.com/office/drawing/2014/main" id="{BA9083EC-8958-4B90-8D58-67A65E66CAD8}"/>
              </a:ext>
            </a:extLst>
          </p:cNvPr>
          <p:cNvSpPr>
            <a:spLocks noGrp="1"/>
          </p:cNvSpPr>
          <p:nvPr>
            <p:ph type="title"/>
          </p:nvPr>
        </p:nvSpPr>
        <p:spPr/>
        <p:txBody>
          <a:bodyPr/>
          <a:lstStyle/>
          <a:p>
            <a:r>
              <a:rPr lang="en-US" dirty="0"/>
              <a:t>AUGMENTA AGRICULTURE TECHNOLOGIES </a:t>
            </a:r>
            <a:endParaRPr lang="el-GR" dirty="0"/>
          </a:p>
        </p:txBody>
      </p:sp>
      <p:pic>
        <p:nvPicPr>
          <p:cNvPr id="7" name="Picture 2" descr="Η Augmenta προσελκύει νέα επένδυση ύψους 8 εκατ. δολ.">
            <a:extLst>
              <a:ext uri="{FF2B5EF4-FFF2-40B4-BE49-F238E27FC236}">
                <a16:creationId xmlns:a16="http://schemas.microsoft.com/office/drawing/2014/main" id="{856BB8E8-C2F0-4744-BD12-FB2C62E461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5290" y="2417005"/>
            <a:ext cx="2406259" cy="1354696"/>
          </a:xfrm>
          <a:prstGeom prst="rect">
            <a:avLst/>
          </a:prstGeom>
          <a:noFill/>
          <a:extLst>
            <a:ext uri="{909E8E84-426E-40DD-AFC4-6F175D3DCCD1}">
              <a14:hiddenFill xmlns:a14="http://schemas.microsoft.com/office/drawing/2010/main">
                <a:solidFill>
                  <a:srgbClr val="FFFFFF"/>
                </a:solidFill>
              </a14:hiddenFill>
            </a:ext>
          </a:extLst>
        </p:spPr>
      </p:pic>
      <p:sp>
        <p:nvSpPr>
          <p:cNvPr id="8" name="Οβάλ 4">
            <a:extLst>
              <a:ext uri="{FF2B5EF4-FFF2-40B4-BE49-F238E27FC236}">
                <a16:creationId xmlns:a16="http://schemas.microsoft.com/office/drawing/2014/main" id="{75702338-66CA-43B8-B484-DC8444C2D6D0}"/>
              </a:ext>
            </a:extLst>
          </p:cNvPr>
          <p:cNvSpPr/>
          <p:nvPr/>
        </p:nvSpPr>
        <p:spPr>
          <a:xfrm>
            <a:off x="7237400" y="215632"/>
            <a:ext cx="1667599" cy="528261"/>
          </a:xfrm>
          <a:prstGeom prst="round2DiagRect">
            <a:avLst/>
          </a:prstGeom>
          <a:solidFill>
            <a:srgbClr val="90D4F6"/>
          </a:solidFill>
          <a:ln w="25400" cap="flat" cmpd="sng" algn="ctr">
            <a:solidFill>
              <a:schemeClr val="tx2"/>
            </a:solidFill>
            <a:prstDash val="solid"/>
          </a:ln>
          <a:effectLst/>
        </p:spPr>
        <p:txBody>
          <a:bodyPr rtlCol="0" anchor="ctr"/>
          <a:lstStyle/>
          <a:p>
            <a:pPr lvl="0" defTabSz="914400" fontAlgn="base">
              <a:spcBef>
                <a:spcPct val="0"/>
              </a:spcBef>
              <a:spcAft>
                <a:spcPct val="0"/>
              </a:spcAft>
              <a:defRPr/>
            </a:pPr>
            <a:r>
              <a:rPr lang="el-GR" sz="1100" b="1" dirty="0">
                <a:solidFill>
                  <a:srgbClr val="FFFFFF"/>
                </a:solidFill>
                <a:latin typeface="Arial" charset="0"/>
              </a:rPr>
              <a:t>Κατηγορία</a:t>
            </a:r>
            <a:r>
              <a:rPr lang="el-GR" sz="1100" dirty="0">
                <a:solidFill>
                  <a:srgbClr val="FFFFFF"/>
                </a:solidFill>
                <a:latin typeface="Arial" charset="0"/>
              </a:rPr>
              <a:t>:  </a:t>
            </a:r>
            <a:br>
              <a:rPr kumimoji="0" lang="el-GR" sz="1100" b="0" i="0" u="none" strike="noStrike" kern="1200" cap="none" spc="0" normalizeH="0" baseline="0" noProof="0" dirty="0">
                <a:ln>
                  <a:noFill/>
                </a:ln>
                <a:solidFill>
                  <a:srgbClr val="FFFFFF"/>
                </a:solidFill>
                <a:effectLst/>
                <a:uLnTx/>
                <a:uFillTx/>
                <a:latin typeface="Arial" charset="0"/>
                <a:ea typeface="+mn-ea"/>
                <a:cs typeface="+mn-cs"/>
              </a:rPr>
            </a:br>
            <a:r>
              <a:rPr kumimoji="0" lang="en-US" sz="1100" b="0" i="0" u="none" strike="noStrike" kern="1200" cap="none" spc="0" normalizeH="0" baseline="0" noProof="0" dirty="0">
                <a:ln>
                  <a:noFill/>
                </a:ln>
                <a:solidFill>
                  <a:srgbClr val="FFFFFF"/>
                </a:solidFill>
                <a:effectLst/>
                <a:uLnTx/>
                <a:uFillTx/>
                <a:latin typeface="Arial" charset="0"/>
                <a:ea typeface="+mn-ea"/>
                <a:cs typeface="+mn-cs"/>
              </a:rPr>
              <a:t>Start-up / Scale-up</a:t>
            </a:r>
            <a:endParaRPr kumimoji="0" lang="el-GR" sz="11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394991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DD01868-C070-4D5C-933D-119266BB1503}"/>
              </a:ext>
            </a:extLst>
          </p:cNvPr>
          <p:cNvPicPr>
            <a:picLocks noGrp="1" noChangeAspect="1"/>
          </p:cNvPicPr>
          <p:nvPr>
            <p:ph type="pic" sz="quarter" idx="10"/>
          </p:nvPr>
        </p:nvPicPr>
        <p:blipFill rotWithShape="1">
          <a:blip r:embed="rId2"/>
          <a:srcRect l="21811" t="24947" r="23341" b="24947"/>
          <a:stretch/>
        </p:blipFill>
        <p:spPr>
          <a:xfrm>
            <a:off x="3657599" y="2139403"/>
            <a:ext cx="1682497" cy="864694"/>
          </a:xfrm>
        </p:spPr>
      </p:pic>
      <p:sp>
        <p:nvSpPr>
          <p:cNvPr id="4" name="Text Placeholder 3">
            <a:extLst>
              <a:ext uri="{FF2B5EF4-FFF2-40B4-BE49-F238E27FC236}">
                <a16:creationId xmlns:a16="http://schemas.microsoft.com/office/drawing/2014/main" id="{6B5797BE-6D59-4D1E-819E-13733329648A}"/>
              </a:ext>
            </a:extLst>
          </p:cNvPr>
          <p:cNvSpPr>
            <a:spLocks noGrp="1"/>
          </p:cNvSpPr>
          <p:nvPr>
            <p:ph type="body" sz="quarter" idx="11"/>
          </p:nvPr>
        </p:nvSpPr>
        <p:spPr/>
        <p:txBody>
          <a:bodyPr/>
          <a:lstStyle/>
          <a:p>
            <a:r>
              <a:rPr lang="el-GR" dirty="0"/>
              <a:t>ΔΕΑΣ ΑΕ</a:t>
            </a:r>
          </a:p>
        </p:txBody>
      </p:sp>
    </p:spTree>
    <p:extLst>
      <p:ext uri="{BB962C8B-B14F-4D97-AF65-F5344CB8AC3E}">
        <p14:creationId xmlns:p14="http://schemas.microsoft.com/office/powerpoint/2010/main" val="1747858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5">
            <a:extLst>
              <a:ext uri="{FF2B5EF4-FFF2-40B4-BE49-F238E27FC236}">
                <a16:creationId xmlns:a16="http://schemas.microsoft.com/office/drawing/2014/main" id="{27258B79-CB5B-4144-A72E-CF6F503AADE0}"/>
              </a:ext>
            </a:extLst>
          </p:cNvPr>
          <p:cNvSpPr>
            <a:spLocks noGrp="1"/>
          </p:cNvSpPr>
          <p:nvPr>
            <p:ph idx="4294967295"/>
          </p:nvPr>
        </p:nvSpPr>
        <p:spPr>
          <a:xfrm>
            <a:off x="273844" y="1195752"/>
            <a:ext cx="4238521" cy="3495825"/>
          </a:xfrm>
        </p:spPr>
        <p:txBody>
          <a:bodyPr/>
          <a:lstStyle/>
          <a:p>
            <a:r>
              <a:rPr lang="el-GR" sz="900" dirty="0"/>
              <a:t>Η εταιρία </a:t>
            </a:r>
            <a:r>
              <a:rPr lang="el-GR" sz="900" b="1" dirty="0">
                <a:solidFill>
                  <a:srgbClr val="1EBCEF"/>
                </a:solidFill>
              </a:rPr>
              <a:t>ΔΕΑΣ ΑΕ </a:t>
            </a:r>
            <a:r>
              <a:rPr lang="el-GR" sz="900" dirty="0"/>
              <a:t>ιδρύθηκε το 1996 από μετατροπή της ΑΦΟΙ ΧΡΗΣΤΟΥ ΔΕΑ ΟΕ, μια οικογενειακή επιχείρηση που δραστηριοποιείται από την αρχή της λειτουργίας της (1989), στον τομέα της επεξεργασίας, μεταποίησης και εμπορίας επιτραπέζιας ελιάς. </a:t>
            </a:r>
          </a:p>
          <a:p>
            <a:r>
              <a:rPr lang="el-GR" sz="900" dirty="0"/>
              <a:t>Είναι κατά κύριο λόγο εξαγωγική εταιρία, με ποσοστό εξαγωγών επί του τζίρου 98% περίπου, με πελάτες σε Ευρώπη, Αμερική, Καναδά, Αυστραλία κ.α. Παρουσιάζει ταχύτατους ρυθμούς ανάπτυξης με ολοένα και αυξανόμενο τζίρο αλλά και σημαντικές επενδύσεις σε τεχνικές εγκαταστάσεις και μηχανολογικό εξοπλισμό. </a:t>
            </a:r>
          </a:p>
        </p:txBody>
      </p:sp>
      <p:sp>
        <p:nvSpPr>
          <p:cNvPr id="2" name="Title 1">
            <a:extLst>
              <a:ext uri="{FF2B5EF4-FFF2-40B4-BE49-F238E27FC236}">
                <a16:creationId xmlns:a16="http://schemas.microsoft.com/office/drawing/2014/main" id="{BA9083EC-8958-4B90-8D58-67A65E66CAD8}"/>
              </a:ext>
            </a:extLst>
          </p:cNvPr>
          <p:cNvSpPr>
            <a:spLocks noGrp="1"/>
          </p:cNvSpPr>
          <p:nvPr>
            <p:ph type="title"/>
          </p:nvPr>
        </p:nvSpPr>
        <p:spPr/>
        <p:txBody>
          <a:bodyPr/>
          <a:lstStyle/>
          <a:p>
            <a:r>
              <a:rPr lang="el-GR" sz="2000" dirty="0"/>
              <a:t>ΔΕΑΣ ΑΕ</a:t>
            </a:r>
            <a:br>
              <a:rPr lang="el-GR" sz="2000" dirty="0"/>
            </a:br>
            <a:br>
              <a:rPr lang="el-GR" sz="1800" dirty="0"/>
            </a:br>
            <a:endParaRPr lang="el-GR" sz="1800" dirty="0"/>
          </a:p>
        </p:txBody>
      </p:sp>
      <p:pic>
        <p:nvPicPr>
          <p:cNvPr id="5" name="Content Placeholder 4">
            <a:extLst>
              <a:ext uri="{FF2B5EF4-FFF2-40B4-BE49-F238E27FC236}">
                <a16:creationId xmlns:a16="http://schemas.microsoft.com/office/drawing/2014/main" id="{3019E2D0-88FC-4BAB-9297-2D1EF67DFF3B}"/>
              </a:ext>
            </a:extLst>
          </p:cNvPr>
          <p:cNvPicPr>
            <a:picLocks noGrp="1" noChangeAspect="1"/>
          </p:cNvPicPr>
          <p:nvPr>
            <p:ph idx="4294967295"/>
          </p:nvPr>
        </p:nvPicPr>
        <p:blipFill>
          <a:blip r:embed="rId2"/>
          <a:stretch>
            <a:fillRect/>
          </a:stretch>
        </p:blipFill>
        <p:spPr>
          <a:xfrm>
            <a:off x="5126268" y="2353072"/>
            <a:ext cx="3643613" cy="1139888"/>
          </a:xfrm>
        </p:spPr>
      </p:pic>
      <p:sp>
        <p:nvSpPr>
          <p:cNvPr id="7" name="Οβάλ 4">
            <a:extLst>
              <a:ext uri="{FF2B5EF4-FFF2-40B4-BE49-F238E27FC236}">
                <a16:creationId xmlns:a16="http://schemas.microsoft.com/office/drawing/2014/main" id="{5035DAEB-6D7C-4D57-898F-1A96B4E5CD0D}"/>
              </a:ext>
            </a:extLst>
          </p:cNvPr>
          <p:cNvSpPr/>
          <p:nvPr/>
        </p:nvSpPr>
        <p:spPr>
          <a:xfrm>
            <a:off x="7237400" y="215632"/>
            <a:ext cx="1667599" cy="528261"/>
          </a:xfrm>
          <a:prstGeom prst="round2DiagRect">
            <a:avLst/>
          </a:prstGeom>
          <a:solidFill>
            <a:srgbClr val="90D4F6"/>
          </a:solidFill>
          <a:ln w="25400" cap="flat" cmpd="sng" algn="ctr">
            <a:solidFill>
              <a:schemeClr val="tx2"/>
            </a:solidFill>
            <a:prstDash val="solid"/>
          </a:ln>
          <a:effectLst/>
        </p:spPr>
        <p:txBody>
          <a:bodyPr rtlCol="0" anchor="ctr"/>
          <a:lstStyle/>
          <a:p>
            <a:pPr lvl="0" defTabSz="914400" fontAlgn="base">
              <a:spcBef>
                <a:spcPct val="0"/>
              </a:spcBef>
              <a:spcAft>
                <a:spcPct val="0"/>
              </a:spcAft>
              <a:defRPr/>
            </a:pPr>
            <a:r>
              <a:rPr lang="el-GR" sz="1100" b="1" dirty="0">
                <a:solidFill>
                  <a:srgbClr val="FFFFFF"/>
                </a:solidFill>
                <a:latin typeface="Arial" charset="0"/>
              </a:rPr>
              <a:t>Κατηγορία</a:t>
            </a:r>
            <a:r>
              <a:rPr lang="el-GR" sz="1100" dirty="0">
                <a:solidFill>
                  <a:srgbClr val="FFFFFF"/>
                </a:solidFill>
                <a:latin typeface="Arial" charset="0"/>
              </a:rPr>
              <a:t>:</a:t>
            </a:r>
            <a:br>
              <a:rPr kumimoji="0" lang="el-GR" sz="1100" b="0" i="0" u="none" strike="noStrike" kern="1200" cap="none" spc="0" normalizeH="0" baseline="0" noProof="0" dirty="0">
                <a:ln>
                  <a:noFill/>
                </a:ln>
                <a:solidFill>
                  <a:srgbClr val="FFFFFF"/>
                </a:solidFill>
                <a:effectLst/>
                <a:uLnTx/>
                <a:uFillTx/>
                <a:latin typeface="Arial" charset="0"/>
                <a:ea typeface="+mn-ea"/>
                <a:cs typeface="+mn-cs"/>
              </a:rPr>
            </a:br>
            <a:r>
              <a:rPr kumimoji="0" lang="el-GR" sz="1100" b="0" i="0" u="none" strike="noStrike" kern="1200" cap="none" spc="0" normalizeH="0" baseline="0" noProof="0" dirty="0">
                <a:ln>
                  <a:noFill/>
                </a:ln>
                <a:solidFill>
                  <a:srgbClr val="FFFFFF"/>
                </a:solidFill>
                <a:effectLst/>
                <a:uLnTx/>
                <a:uFillTx/>
                <a:latin typeface="Arial" charset="0"/>
                <a:ea typeface="+mn-ea"/>
                <a:cs typeface="+mn-cs"/>
              </a:rPr>
              <a:t>Εξωστρέφεια</a:t>
            </a:r>
          </a:p>
        </p:txBody>
      </p:sp>
    </p:spTree>
    <p:extLst>
      <p:ext uri="{BB962C8B-B14F-4D97-AF65-F5344CB8AC3E}">
        <p14:creationId xmlns:p14="http://schemas.microsoft.com/office/powerpoint/2010/main" val="658383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A090F72-7AB1-40DA-A1EE-5D20CA0683D4}"/>
              </a:ext>
            </a:extLst>
          </p:cNvPr>
          <p:cNvPicPr>
            <a:picLocks noGrp="1" noChangeAspect="1"/>
          </p:cNvPicPr>
          <p:nvPr>
            <p:ph type="pic" sz="quarter" idx="10"/>
          </p:nvPr>
        </p:nvPicPr>
        <p:blipFill>
          <a:blip r:embed="rId2"/>
          <a:srcRect t="17588" b="17588"/>
          <a:stretch>
            <a:fillRect/>
          </a:stretch>
        </p:blipFill>
        <p:spPr/>
      </p:pic>
      <p:sp>
        <p:nvSpPr>
          <p:cNvPr id="4" name="Text Placeholder 3">
            <a:extLst>
              <a:ext uri="{FF2B5EF4-FFF2-40B4-BE49-F238E27FC236}">
                <a16:creationId xmlns:a16="http://schemas.microsoft.com/office/drawing/2014/main" id="{6B5797BE-6D59-4D1E-819E-13733329648A}"/>
              </a:ext>
            </a:extLst>
          </p:cNvPr>
          <p:cNvSpPr>
            <a:spLocks noGrp="1"/>
          </p:cNvSpPr>
          <p:nvPr>
            <p:ph type="body" sz="quarter" idx="11"/>
          </p:nvPr>
        </p:nvSpPr>
        <p:spPr/>
        <p:txBody>
          <a:bodyPr/>
          <a:lstStyle/>
          <a:p>
            <a:r>
              <a:rPr lang="en-US" dirty="0" err="1"/>
              <a:t>efood</a:t>
            </a:r>
            <a:endParaRPr lang="el-GR" dirty="0"/>
          </a:p>
        </p:txBody>
      </p:sp>
    </p:spTree>
    <p:extLst>
      <p:ext uri="{BB962C8B-B14F-4D97-AF65-F5344CB8AC3E}">
        <p14:creationId xmlns:p14="http://schemas.microsoft.com/office/powerpoint/2010/main" val="3849404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5">
            <a:extLst>
              <a:ext uri="{FF2B5EF4-FFF2-40B4-BE49-F238E27FC236}">
                <a16:creationId xmlns:a16="http://schemas.microsoft.com/office/drawing/2014/main" id="{27258B79-CB5B-4144-A72E-CF6F503AADE0}"/>
              </a:ext>
            </a:extLst>
          </p:cNvPr>
          <p:cNvSpPr>
            <a:spLocks noGrp="1"/>
          </p:cNvSpPr>
          <p:nvPr>
            <p:ph idx="4294967295"/>
          </p:nvPr>
        </p:nvSpPr>
        <p:spPr>
          <a:xfrm>
            <a:off x="273844" y="1195752"/>
            <a:ext cx="4238521" cy="3495825"/>
          </a:xfrm>
        </p:spPr>
        <p:txBody>
          <a:bodyPr/>
          <a:lstStyle/>
          <a:p>
            <a:r>
              <a:rPr lang="el-GR" sz="900" dirty="0"/>
              <a:t>Το </a:t>
            </a:r>
            <a:r>
              <a:rPr lang="el-GR" sz="900" b="1" dirty="0">
                <a:solidFill>
                  <a:srgbClr val="1EBCEF"/>
                </a:solidFill>
              </a:rPr>
              <a:t>efood</a:t>
            </a:r>
            <a:r>
              <a:rPr lang="el-GR" sz="900" dirty="0"/>
              <a:t> αποτελεί μια από τις πλέον αναπτυσσόμενες εταιρείες στην ελληνική αγορά, το οποίο συνεργάζεται σήμερα με περισσότερα από 20.000 καταστήματα, σε 100 πόλεις. </a:t>
            </a:r>
          </a:p>
          <a:p>
            <a:r>
              <a:rPr lang="el-GR" sz="900" dirty="0"/>
              <a:t>Με βάση την τεχνολογία και την καινοτομία, στα 10 χρόνια από την έναρξη λειτουργίας του, αναπτύσσει συνεχώς τις υπηρεσίες του και διευρύνει τις κατηγορίες προϊόντων που διανέμει σε εκατοντάδες χιλιάδες χρήστες της πλατφόρμας του, καθημερινά.</a:t>
            </a:r>
          </a:p>
          <a:p>
            <a:r>
              <a:rPr lang="el-GR" sz="900" dirty="0"/>
              <a:t>Τα δύο τελευταία χρόνια συγκαταλέγεται στους σημαντικότερους εργοδότες στην Ελλάδα, με την ανάδειξή του στην πρώτη τριάδα στο θεσμό Best Places to Work. Έχει εντάξει την κοινωνική προσφορά ως αναπόσπαστο μέρος της λειτουργίας της και μέσω του προγράμματος Love Delivered, στηρίζει περισσότερους από 30 φορείς ετησίως και συνδράμει σε διαφορετικούς κοινωνικούς σκοπούς. </a:t>
            </a:r>
            <a:endParaRPr lang="en-US" sz="900" dirty="0"/>
          </a:p>
        </p:txBody>
      </p:sp>
      <p:sp>
        <p:nvSpPr>
          <p:cNvPr id="2" name="Title 1">
            <a:extLst>
              <a:ext uri="{FF2B5EF4-FFF2-40B4-BE49-F238E27FC236}">
                <a16:creationId xmlns:a16="http://schemas.microsoft.com/office/drawing/2014/main" id="{BA9083EC-8958-4B90-8D58-67A65E66CAD8}"/>
              </a:ext>
            </a:extLst>
          </p:cNvPr>
          <p:cNvSpPr>
            <a:spLocks noGrp="1"/>
          </p:cNvSpPr>
          <p:nvPr>
            <p:ph type="title"/>
          </p:nvPr>
        </p:nvSpPr>
        <p:spPr/>
        <p:txBody>
          <a:bodyPr/>
          <a:lstStyle/>
          <a:p>
            <a:r>
              <a:rPr lang="en-US" sz="2000" dirty="0" err="1"/>
              <a:t>efood</a:t>
            </a:r>
            <a:br>
              <a:rPr lang="en-US" sz="2000" dirty="0"/>
            </a:br>
            <a:endParaRPr lang="el-GR" dirty="0">
              <a:solidFill>
                <a:srgbClr val="FF0000"/>
              </a:solidFill>
            </a:endParaRPr>
          </a:p>
        </p:txBody>
      </p:sp>
      <p:pic>
        <p:nvPicPr>
          <p:cNvPr id="7" name="Content Placeholder 6">
            <a:extLst>
              <a:ext uri="{FF2B5EF4-FFF2-40B4-BE49-F238E27FC236}">
                <a16:creationId xmlns:a16="http://schemas.microsoft.com/office/drawing/2014/main" id="{11E27E33-3769-41DA-82EE-C5A8D4ED37F7}"/>
              </a:ext>
            </a:extLst>
          </p:cNvPr>
          <p:cNvPicPr>
            <a:picLocks noGrp="1" noChangeAspect="1"/>
          </p:cNvPicPr>
          <p:nvPr>
            <p:ph idx="4294967295"/>
          </p:nvPr>
        </p:nvPicPr>
        <p:blipFill>
          <a:blip r:embed="rId2"/>
          <a:stretch>
            <a:fillRect/>
          </a:stretch>
        </p:blipFill>
        <p:spPr>
          <a:xfrm>
            <a:off x="6164581" y="2171679"/>
            <a:ext cx="2560902" cy="1441788"/>
          </a:xfrm>
        </p:spPr>
      </p:pic>
      <p:sp>
        <p:nvSpPr>
          <p:cNvPr id="8" name="Οβάλ 4">
            <a:extLst>
              <a:ext uri="{FF2B5EF4-FFF2-40B4-BE49-F238E27FC236}">
                <a16:creationId xmlns:a16="http://schemas.microsoft.com/office/drawing/2014/main" id="{F2895961-51C0-44D7-BF08-9E94634250A5}"/>
              </a:ext>
            </a:extLst>
          </p:cNvPr>
          <p:cNvSpPr/>
          <p:nvPr/>
        </p:nvSpPr>
        <p:spPr>
          <a:xfrm>
            <a:off x="7237400" y="215632"/>
            <a:ext cx="1667599" cy="528261"/>
          </a:xfrm>
          <a:prstGeom prst="round2DiagRect">
            <a:avLst/>
          </a:prstGeom>
          <a:solidFill>
            <a:srgbClr val="90D4F6"/>
          </a:solidFill>
          <a:ln w="25400" cap="flat" cmpd="sng" algn="ctr">
            <a:solidFill>
              <a:schemeClr val="tx2"/>
            </a:solidFill>
            <a:prstDash val="solid"/>
          </a:ln>
          <a:effectLst/>
        </p:spPr>
        <p:txBody>
          <a:bodyPr rtlCol="0" anchor="ctr"/>
          <a:lstStyle/>
          <a:p>
            <a:pPr lvl="0" defTabSz="914400" fontAlgn="base">
              <a:spcBef>
                <a:spcPct val="0"/>
              </a:spcBef>
              <a:spcAft>
                <a:spcPct val="0"/>
              </a:spcAft>
              <a:defRPr/>
            </a:pPr>
            <a:r>
              <a:rPr lang="el-GR" sz="1100" b="1" dirty="0">
                <a:solidFill>
                  <a:srgbClr val="FFFFFF"/>
                </a:solidFill>
                <a:latin typeface="Arial" charset="0"/>
              </a:rPr>
              <a:t>Κατηγορία</a:t>
            </a:r>
            <a:r>
              <a:rPr lang="el-GR" sz="1100" dirty="0">
                <a:solidFill>
                  <a:srgbClr val="FFFFFF"/>
                </a:solidFill>
                <a:latin typeface="Arial" charset="0"/>
              </a:rPr>
              <a:t>:</a:t>
            </a:r>
            <a:br>
              <a:rPr kumimoji="0" lang="el-GR" sz="1100" b="0" i="0" u="none" strike="noStrike" kern="1200" cap="none" spc="0" normalizeH="0" baseline="0" noProof="0" dirty="0">
                <a:ln>
                  <a:noFill/>
                </a:ln>
                <a:solidFill>
                  <a:srgbClr val="FFFFFF"/>
                </a:solidFill>
                <a:effectLst/>
                <a:uLnTx/>
                <a:uFillTx/>
                <a:latin typeface="Arial" charset="0"/>
                <a:ea typeface="+mn-ea"/>
                <a:cs typeface="+mn-cs"/>
              </a:rPr>
            </a:br>
            <a:r>
              <a:rPr kumimoji="0" lang="el-GR" sz="1100" b="0" i="0" u="none" strike="noStrike" kern="1200" cap="none" spc="0" normalizeH="0" baseline="0" noProof="0" dirty="0">
                <a:ln>
                  <a:noFill/>
                </a:ln>
                <a:solidFill>
                  <a:srgbClr val="FFFFFF"/>
                </a:solidFill>
                <a:effectLst/>
                <a:uLnTx/>
                <a:uFillTx/>
                <a:latin typeface="Arial" charset="0"/>
                <a:ea typeface="+mn-ea"/>
                <a:cs typeface="+mn-cs"/>
              </a:rPr>
              <a:t>Ψηφιακή Εξέλιξη</a:t>
            </a:r>
          </a:p>
        </p:txBody>
      </p:sp>
    </p:spTree>
    <p:extLst>
      <p:ext uri="{BB962C8B-B14F-4D97-AF65-F5344CB8AC3E}">
        <p14:creationId xmlns:p14="http://schemas.microsoft.com/office/powerpoint/2010/main" val="2712058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5797BE-6D59-4D1E-819E-13733329648A}"/>
              </a:ext>
            </a:extLst>
          </p:cNvPr>
          <p:cNvSpPr>
            <a:spLocks noGrp="1"/>
          </p:cNvSpPr>
          <p:nvPr>
            <p:ph type="body" sz="quarter" idx="11"/>
          </p:nvPr>
        </p:nvSpPr>
        <p:spPr/>
        <p:txBody>
          <a:bodyPr/>
          <a:lstStyle/>
          <a:p>
            <a:r>
              <a:rPr lang="en-US" dirty="0"/>
              <a:t>HACK THE BOX</a:t>
            </a:r>
            <a:endParaRPr lang="el-GR" dirty="0"/>
          </a:p>
        </p:txBody>
      </p:sp>
      <p:pic>
        <p:nvPicPr>
          <p:cNvPr id="9" name="Picture 4" descr="CREST and Hack The Box partner for cyber security skills development - Crest">
            <a:extLst>
              <a:ext uri="{FF2B5EF4-FFF2-40B4-BE49-F238E27FC236}">
                <a16:creationId xmlns:a16="http://schemas.microsoft.com/office/drawing/2014/main" id="{965DA639-E368-4A2B-9C22-98921A912F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442" y="2370033"/>
            <a:ext cx="2667319" cy="515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807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5">
            <a:extLst>
              <a:ext uri="{FF2B5EF4-FFF2-40B4-BE49-F238E27FC236}">
                <a16:creationId xmlns:a16="http://schemas.microsoft.com/office/drawing/2014/main" id="{27258B79-CB5B-4144-A72E-CF6F503AADE0}"/>
              </a:ext>
            </a:extLst>
          </p:cNvPr>
          <p:cNvSpPr>
            <a:spLocks noGrp="1"/>
          </p:cNvSpPr>
          <p:nvPr>
            <p:ph idx="4294967295"/>
          </p:nvPr>
        </p:nvSpPr>
        <p:spPr>
          <a:xfrm>
            <a:off x="273844" y="1195752"/>
            <a:ext cx="4238521" cy="3495825"/>
          </a:xfrm>
        </p:spPr>
        <p:txBody>
          <a:bodyPr/>
          <a:lstStyle/>
          <a:p>
            <a:r>
              <a:rPr lang="el-GR" sz="900" dirty="0"/>
              <a:t>Η </a:t>
            </a:r>
            <a:r>
              <a:rPr lang="en-US" sz="900" b="1" dirty="0">
                <a:solidFill>
                  <a:srgbClr val="1EBCEF"/>
                </a:solidFill>
              </a:rPr>
              <a:t>Hack The Box</a:t>
            </a:r>
            <a:r>
              <a:rPr lang="el-GR" sz="900" dirty="0"/>
              <a:t>, η ηλεκτρονική πλατφόρμα για </a:t>
            </a:r>
            <a:r>
              <a:rPr lang="el-GR" sz="900" dirty="0" err="1"/>
              <a:t>Cybersecurity</a:t>
            </a:r>
            <a:r>
              <a:rPr lang="el-GR" sz="900" dirty="0"/>
              <a:t> </a:t>
            </a:r>
            <a:r>
              <a:rPr lang="el-GR" sz="900" dirty="0" err="1"/>
              <a:t>Training</a:t>
            </a:r>
            <a:r>
              <a:rPr lang="el-GR" sz="900" dirty="0"/>
              <a:t>, επιτρέπει τόσο στους χρήστες της, όσο και σε επιχειρήσεις, πανεπιστημιακά ιδρύματα και κάθε είδους οργανισμό σε όλο τον κόσμο να δοκιμάσουν και να επεκτείνουν τις ικανότητές τους στην </a:t>
            </a:r>
            <a:r>
              <a:rPr lang="el-GR" sz="900" dirty="0" err="1"/>
              <a:t>κυβερνοασφάλεια</a:t>
            </a:r>
            <a:r>
              <a:rPr lang="el-GR" sz="900" dirty="0"/>
              <a:t>, προσεγγίζοντας την εκπαίδευση ως παιχνίδι.</a:t>
            </a:r>
          </a:p>
        </p:txBody>
      </p:sp>
      <p:sp>
        <p:nvSpPr>
          <p:cNvPr id="2" name="Title 1">
            <a:extLst>
              <a:ext uri="{FF2B5EF4-FFF2-40B4-BE49-F238E27FC236}">
                <a16:creationId xmlns:a16="http://schemas.microsoft.com/office/drawing/2014/main" id="{BA9083EC-8958-4B90-8D58-67A65E66CAD8}"/>
              </a:ext>
            </a:extLst>
          </p:cNvPr>
          <p:cNvSpPr>
            <a:spLocks noGrp="1"/>
          </p:cNvSpPr>
          <p:nvPr>
            <p:ph type="title"/>
          </p:nvPr>
        </p:nvSpPr>
        <p:spPr/>
        <p:txBody>
          <a:bodyPr/>
          <a:lstStyle/>
          <a:p>
            <a:r>
              <a:rPr lang="en-US" dirty="0"/>
              <a:t>HACK THE BOX</a:t>
            </a:r>
            <a:br>
              <a:rPr lang="el-GR" dirty="0"/>
            </a:br>
            <a:endParaRPr lang="el-GR" dirty="0"/>
          </a:p>
        </p:txBody>
      </p:sp>
      <p:pic>
        <p:nvPicPr>
          <p:cNvPr id="3074" name="Picture 2" descr="Μπορεί να είναι εικόνα κείμενο που λέει &quot;HaCKTHEBox #1 CHOOSE YOUR FORTRESS #2 COLLECT ALL FLAGS #3 GET IN TOUCH WITH COMPANIES ල hackthebox.com&quot;">
            <a:extLst>
              <a:ext uri="{FF2B5EF4-FFF2-40B4-BE49-F238E27FC236}">
                <a16:creationId xmlns:a16="http://schemas.microsoft.com/office/drawing/2014/main" id="{8324B2D2-1263-4324-98EA-B5F53C0ADC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666" b="5745"/>
          <a:stretch/>
        </p:blipFill>
        <p:spPr bwMode="auto">
          <a:xfrm>
            <a:off x="6485207" y="2111445"/>
            <a:ext cx="2117872" cy="1664437"/>
          </a:xfrm>
          <a:prstGeom prst="rect">
            <a:avLst/>
          </a:prstGeom>
          <a:noFill/>
          <a:extLst>
            <a:ext uri="{909E8E84-426E-40DD-AFC4-6F175D3DCCD1}">
              <a14:hiddenFill xmlns:a14="http://schemas.microsoft.com/office/drawing/2010/main">
                <a:solidFill>
                  <a:srgbClr val="FFFFFF"/>
                </a:solidFill>
              </a14:hiddenFill>
            </a:ext>
          </a:extLst>
        </p:spPr>
      </p:pic>
      <p:sp>
        <p:nvSpPr>
          <p:cNvPr id="7" name="Οβάλ 4">
            <a:extLst>
              <a:ext uri="{FF2B5EF4-FFF2-40B4-BE49-F238E27FC236}">
                <a16:creationId xmlns:a16="http://schemas.microsoft.com/office/drawing/2014/main" id="{0436B1F3-C596-4085-81C3-81A5451B9F3B}"/>
              </a:ext>
            </a:extLst>
          </p:cNvPr>
          <p:cNvSpPr/>
          <p:nvPr/>
        </p:nvSpPr>
        <p:spPr>
          <a:xfrm>
            <a:off x="7237400" y="215632"/>
            <a:ext cx="1667599" cy="528261"/>
          </a:xfrm>
          <a:prstGeom prst="round2DiagRect">
            <a:avLst/>
          </a:prstGeom>
          <a:solidFill>
            <a:srgbClr val="90D4F6"/>
          </a:solidFill>
          <a:ln w="25400" cap="flat" cmpd="sng" algn="ctr">
            <a:solidFill>
              <a:schemeClr val="tx2"/>
            </a:solidFill>
            <a:prstDash val="solid"/>
          </a:ln>
          <a:effectLst/>
        </p:spPr>
        <p:txBody>
          <a:bodyPr rtlCol="0" anchor="ctr"/>
          <a:lstStyle/>
          <a:p>
            <a:pPr lvl="0" defTabSz="914400" fontAlgn="base">
              <a:spcBef>
                <a:spcPct val="0"/>
              </a:spcBef>
              <a:spcAft>
                <a:spcPct val="0"/>
              </a:spcAft>
              <a:defRPr/>
            </a:pPr>
            <a:r>
              <a:rPr lang="el-GR" sz="1100" b="1" dirty="0">
                <a:solidFill>
                  <a:srgbClr val="FFFFFF"/>
                </a:solidFill>
                <a:latin typeface="Arial" charset="0"/>
              </a:rPr>
              <a:t>Κατηγορία</a:t>
            </a:r>
            <a:r>
              <a:rPr lang="el-GR" sz="1100" dirty="0">
                <a:solidFill>
                  <a:srgbClr val="FFFFFF"/>
                </a:solidFill>
                <a:latin typeface="Arial" charset="0"/>
              </a:rPr>
              <a:t>:  </a:t>
            </a:r>
            <a:br>
              <a:rPr kumimoji="0" lang="el-GR" sz="1100" b="0" i="0" u="none" strike="noStrike" kern="1200" cap="none" spc="0" normalizeH="0" baseline="0" noProof="0" dirty="0">
                <a:ln>
                  <a:noFill/>
                </a:ln>
                <a:solidFill>
                  <a:srgbClr val="FFFFFF"/>
                </a:solidFill>
                <a:effectLst/>
                <a:uLnTx/>
                <a:uFillTx/>
                <a:latin typeface="Arial" charset="0"/>
                <a:ea typeface="+mn-ea"/>
                <a:cs typeface="+mn-cs"/>
              </a:rPr>
            </a:br>
            <a:r>
              <a:rPr kumimoji="0" lang="en-US" sz="1100" b="0" i="0" u="none" strike="noStrike" kern="1200" cap="none" spc="0" normalizeH="0" baseline="0" noProof="0" dirty="0">
                <a:ln>
                  <a:noFill/>
                </a:ln>
                <a:solidFill>
                  <a:srgbClr val="FFFFFF"/>
                </a:solidFill>
                <a:effectLst/>
                <a:uLnTx/>
                <a:uFillTx/>
                <a:latin typeface="Arial" charset="0"/>
                <a:ea typeface="+mn-ea"/>
                <a:cs typeface="+mn-cs"/>
              </a:rPr>
              <a:t>Start-up / Scale-up</a:t>
            </a:r>
            <a:endParaRPr kumimoji="0" lang="el-GR" sz="11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891772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5797BE-6D59-4D1E-819E-13733329648A}"/>
              </a:ext>
            </a:extLst>
          </p:cNvPr>
          <p:cNvSpPr>
            <a:spLocks noGrp="1"/>
          </p:cNvSpPr>
          <p:nvPr>
            <p:ph type="body" sz="quarter" idx="11"/>
          </p:nvPr>
        </p:nvSpPr>
        <p:spPr/>
        <p:txBody>
          <a:bodyPr/>
          <a:lstStyle/>
          <a:p>
            <a:r>
              <a:rPr lang="en-US" dirty="0"/>
              <a:t>INTRACOM DEFENSE - IDE</a:t>
            </a:r>
            <a:endParaRPr lang="el-GR" dirty="0"/>
          </a:p>
        </p:txBody>
      </p:sp>
      <p:pic>
        <p:nvPicPr>
          <p:cNvPr id="6" name="Picture 2" descr="INTRACOM DEFENSE (IDE) - Army Technology">
            <a:extLst>
              <a:ext uri="{FF2B5EF4-FFF2-40B4-BE49-F238E27FC236}">
                <a16:creationId xmlns:a16="http://schemas.microsoft.com/office/drawing/2014/main" id="{0ED3C2A7-E101-4D98-A970-8572806CBD45}"/>
              </a:ext>
            </a:extLst>
          </p:cNvPr>
          <p:cNvPicPr>
            <a:picLocks noGrp="1" noChangeAspect="1" noChangeArrowheads="1"/>
          </p:cNvPicPr>
          <p:nvPr>
            <p:ph type="pic" sz="quarter" idx="10"/>
          </p:nvPr>
        </p:nvPicPr>
        <p:blipFill rotWithShape="1">
          <a:blip r:embed="rId2" cstate="screen">
            <a:extLst>
              <a:ext uri="{28A0092B-C50C-407E-A947-70E740481C1C}">
                <a14:useLocalDpi xmlns:a14="http://schemas.microsoft.com/office/drawing/2010/main"/>
              </a:ext>
            </a:extLst>
          </a:blip>
          <a:srcRect l="-4097" t="-12000" r="-4097" b="-4404"/>
          <a:stretch/>
        </p:blipFill>
        <p:spPr bwMode="auto">
          <a:xfrm>
            <a:off x="3227388" y="2273300"/>
            <a:ext cx="2517775" cy="709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955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5">
            <a:extLst>
              <a:ext uri="{FF2B5EF4-FFF2-40B4-BE49-F238E27FC236}">
                <a16:creationId xmlns:a16="http://schemas.microsoft.com/office/drawing/2014/main" id="{27258B79-CB5B-4144-A72E-CF6F503AADE0}"/>
              </a:ext>
            </a:extLst>
          </p:cNvPr>
          <p:cNvSpPr>
            <a:spLocks noGrp="1"/>
          </p:cNvSpPr>
          <p:nvPr>
            <p:ph idx="4294967295"/>
          </p:nvPr>
        </p:nvSpPr>
        <p:spPr>
          <a:xfrm>
            <a:off x="273844" y="1195752"/>
            <a:ext cx="4238521" cy="3495825"/>
          </a:xfrm>
        </p:spPr>
        <p:txBody>
          <a:bodyPr/>
          <a:lstStyle/>
          <a:p>
            <a:r>
              <a:rPr lang="el-GR" sz="900" dirty="0"/>
              <a:t>Η </a:t>
            </a:r>
            <a:r>
              <a:rPr lang="el-GR" sz="900" b="1" dirty="0">
                <a:solidFill>
                  <a:srgbClr val="1EBCEF"/>
                </a:solidFill>
              </a:rPr>
              <a:t>INTRACOM DEFENSE (IDE)</a:t>
            </a:r>
            <a:r>
              <a:rPr lang="el-GR" sz="900" dirty="0"/>
              <a:t>, είναι μια καταξιωμένη ελληνική εταιρεία στο χώρο των αμυντικών συστημάτων με σημαντική συμμετοχή σε διεθνή προγράμματα. </a:t>
            </a:r>
          </a:p>
          <a:p>
            <a:r>
              <a:rPr lang="el-GR" sz="900" dirty="0"/>
              <a:t>Η IDE χρησιμοποιεί τεχνολογίες αιχμής στον σχεδιασμό και στην ανάπτυξη προηγμένων προϊόντων στους τομείς των ηλεκτρονικών πυραυλικών συστημάτων, τακτικών συστημάτων επικοινωνιών και πληροφοριών, ολοκληρωμένων λύσεων επιτήρησης, υβριδικών συστημάτων ηλεκτρικής ενέργειας και μη επανδρωμένων συστημάτων.</a:t>
            </a:r>
          </a:p>
          <a:p>
            <a:r>
              <a:rPr lang="el-GR" sz="900" dirty="0"/>
              <a:t>Το ποσοστό εξαγωγών της ξεπερνά κατά μέσο όρο το 90% του κύκλου εργασιών της κατά την τελευταία δεκαετία, ενώ το 7% αυτού το επενδύει σε Έρευνα &amp; Ανάπτυξη. Η IDE συμβάλλει στην ενίσχυση της ελληνικής οικονομίας μέσω της ανάθεσης </a:t>
            </a:r>
            <a:r>
              <a:rPr lang="el-GR" sz="900" dirty="0" err="1"/>
              <a:t>υποκατασκευαστικού</a:t>
            </a:r>
            <a:r>
              <a:rPr lang="el-GR" sz="900" dirty="0"/>
              <a:t> έργου σε άλλες ελληνικές βιομηχανίες, ποσοστό μεγαλύτερο του 30% του έργου που αναλαμβάνει. </a:t>
            </a:r>
          </a:p>
          <a:p>
            <a:r>
              <a:rPr lang="el-GR" sz="900" dirty="0"/>
              <a:t>Η IDE συγκαταλέγεται στην επίσημη λίστα προμηθευτών του NATO και έχει επιτύχει να ηγείται σε ευρωπαϊκά έργα χρηματοδοτούμενα από το Ευρωπαϊκό Πρόγραμμα Βιομηχανικής Ανάπτυξης στον τομέα της Άμυνας. Η εξωστρέφεια, η αξιοπιστία και η ποιότητα που χαρακτηρίζουν την εταιρεία τεκμηριώνονται με όλα τα έγκυρα διεθνή πιστοποιητικά και τις τιμητικές διακρίσεις που έχει λάβει καθ’ όλη τη διάρκεια της πορείας της.</a:t>
            </a:r>
          </a:p>
        </p:txBody>
      </p:sp>
      <p:sp>
        <p:nvSpPr>
          <p:cNvPr id="2" name="Title 1">
            <a:extLst>
              <a:ext uri="{FF2B5EF4-FFF2-40B4-BE49-F238E27FC236}">
                <a16:creationId xmlns:a16="http://schemas.microsoft.com/office/drawing/2014/main" id="{BA9083EC-8958-4B90-8D58-67A65E66CAD8}"/>
              </a:ext>
            </a:extLst>
          </p:cNvPr>
          <p:cNvSpPr>
            <a:spLocks noGrp="1"/>
          </p:cNvSpPr>
          <p:nvPr>
            <p:ph type="title"/>
          </p:nvPr>
        </p:nvSpPr>
        <p:spPr/>
        <p:txBody>
          <a:bodyPr/>
          <a:lstStyle/>
          <a:p>
            <a:r>
              <a:rPr lang="en-US" sz="2000" dirty="0"/>
              <a:t>INTRACOM DEFENSE - IDE</a:t>
            </a:r>
            <a:br>
              <a:rPr lang="el-GR" sz="2000" dirty="0"/>
            </a:br>
            <a:br>
              <a:rPr lang="el-GR" sz="1800" dirty="0"/>
            </a:br>
            <a:endParaRPr lang="el-GR" sz="1800" dirty="0"/>
          </a:p>
        </p:txBody>
      </p:sp>
      <p:pic>
        <p:nvPicPr>
          <p:cNvPr id="5" name="Content Placeholder 4">
            <a:extLst>
              <a:ext uri="{FF2B5EF4-FFF2-40B4-BE49-F238E27FC236}">
                <a16:creationId xmlns:a16="http://schemas.microsoft.com/office/drawing/2014/main" id="{EC4197A2-7978-43F0-AE23-CC5D40C06B60}"/>
              </a:ext>
            </a:extLst>
          </p:cNvPr>
          <p:cNvPicPr>
            <a:picLocks noGrp="1" noChangeAspect="1"/>
          </p:cNvPicPr>
          <p:nvPr>
            <p:ph idx="4294967295"/>
          </p:nvPr>
        </p:nvPicPr>
        <p:blipFill>
          <a:blip r:embed="rId2"/>
          <a:stretch>
            <a:fillRect/>
          </a:stretch>
        </p:blipFill>
        <p:spPr>
          <a:xfrm>
            <a:off x="5746651" y="1801085"/>
            <a:ext cx="3012028" cy="1692150"/>
          </a:xfrm>
        </p:spPr>
      </p:pic>
      <p:sp>
        <p:nvSpPr>
          <p:cNvPr id="7" name="Οβάλ 4">
            <a:extLst>
              <a:ext uri="{FF2B5EF4-FFF2-40B4-BE49-F238E27FC236}">
                <a16:creationId xmlns:a16="http://schemas.microsoft.com/office/drawing/2014/main" id="{82ADE145-7BBD-4158-8948-DCCBC3A5AC91}"/>
              </a:ext>
            </a:extLst>
          </p:cNvPr>
          <p:cNvSpPr/>
          <p:nvPr/>
        </p:nvSpPr>
        <p:spPr>
          <a:xfrm>
            <a:off x="7237400" y="215632"/>
            <a:ext cx="1667599" cy="528261"/>
          </a:xfrm>
          <a:prstGeom prst="round2DiagRect">
            <a:avLst/>
          </a:prstGeom>
          <a:solidFill>
            <a:srgbClr val="90D4F6"/>
          </a:solidFill>
          <a:ln w="25400" cap="flat" cmpd="sng" algn="ctr">
            <a:solidFill>
              <a:schemeClr val="tx2"/>
            </a:solidFill>
            <a:prstDash val="solid"/>
          </a:ln>
          <a:effectLst/>
        </p:spPr>
        <p:txBody>
          <a:bodyPr rtlCol="0" anchor="ctr"/>
          <a:lstStyle/>
          <a:p>
            <a:pPr lvl="0" defTabSz="914400" fontAlgn="base">
              <a:spcBef>
                <a:spcPct val="0"/>
              </a:spcBef>
              <a:spcAft>
                <a:spcPct val="0"/>
              </a:spcAft>
              <a:defRPr/>
            </a:pPr>
            <a:r>
              <a:rPr lang="el-GR" sz="1100" b="1" dirty="0">
                <a:solidFill>
                  <a:srgbClr val="FFFFFF"/>
                </a:solidFill>
                <a:latin typeface="Arial" charset="0"/>
              </a:rPr>
              <a:t>Κατηγορία</a:t>
            </a:r>
            <a:r>
              <a:rPr lang="el-GR" sz="1100" dirty="0">
                <a:solidFill>
                  <a:srgbClr val="FFFFFF"/>
                </a:solidFill>
                <a:latin typeface="Arial" charset="0"/>
              </a:rPr>
              <a:t>:</a:t>
            </a:r>
            <a:br>
              <a:rPr kumimoji="0" lang="el-GR" sz="1100" b="0" i="0" u="none" strike="noStrike" kern="1200" cap="none" spc="0" normalizeH="0" baseline="0" noProof="0" dirty="0">
                <a:ln>
                  <a:noFill/>
                </a:ln>
                <a:solidFill>
                  <a:srgbClr val="FFFFFF"/>
                </a:solidFill>
                <a:effectLst/>
                <a:uLnTx/>
                <a:uFillTx/>
                <a:latin typeface="Arial" charset="0"/>
                <a:ea typeface="+mn-ea"/>
                <a:cs typeface="+mn-cs"/>
              </a:rPr>
            </a:br>
            <a:r>
              <a:rPr lang="el-GR" sz="1100" dirty="0">
                <a:solidFill>
                  <a:srgbClr val="FFFFFF"/>
                </a:solidFill>
                <a:latin typeface="Arial" charset="0"/>
              </a:rPr>
              <a:t>Έρευνα &amp; Καινοτομία</a:t>
            </a:r>
            <a:endParaRPr kumimoji="0" lang="el-GR" sz="11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750204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5797BE-6D59-4D1E-819E-13733329648A}"/>
              </a:ext>
            </a:extLst>
          </p:cNvPr>
          <p:cNvSpPr>
            <a:spLocks noGrp="1"/>
          </p:cNvSpPr>
          <p:nvPr>
            <p:ph type="body" sz="quarter" idx="11"/>
          </p:nvPr>
        </p:nvSpPr>
        <p:spPr/>
        <p:txBody>
          <a:bodyPr/>
          <a:lstStyle/>
          <a:p>
            <a:r>
              <a:rPr lang="el-GR" dirty="0"/>
              <a:t>ΜΕΛΙΣΣΑ ΚΙΚΙΖΑΣ ΑΒΕΕ ΤΡΟΦΙΜΩΝ</a:t>
            </a:r>
          </a:p>
        </p:txBody>
      </p:sp>
      <p:pic>
        <p:nvPicPr>
          <p:cNvPr id="2" name="Picture 1">
            <a:extLst>
              <a:ext uri="{FF2B5EF4-FFF2-40B4-BE49-F238E27FC236}">
                <a16:creationId xmlns:a16="http://schemas.microsoft.com/office/drawing/2014/main" id="{16AE5BEE-E350-4816-BCD8-A5BD0B04AB98}"/>
              </a:ext>
            </a:extLst>
          </p:cNvPr>
          <p:cNvPicPr>
            <a:picLocks noChangeAspect="1"/>
          </p:cNvPicPr>
          <p:nvPr/>
        </p:nvPicPr>
        <p:blipFill>
          <a:blip r:embed="rId2"/>
          <a:stretch>
            <a:fillRect/>
          </a:stretch>
        </p:blipFill>
        <p:spPr>
          <a:xfrm>
            <a:off x="3616497" y="2088265"/>
            <a:ext cx="1609652" cy="966970"/>
          </a:xfrm>
          <a:prstGeom prst="rect">
            <a:avLst/>
          </a:prstGeom>
        </p:spPr>
      </p:pic>
    </p:spTree>
    <p:extLst>
      <p:ext uri="{BB962C8B-B14F-4D97-AF65-F5344CB8AC3E}">
        <p14:creationId xmlns:p14="http://schemas.microsoft.com/office/powerpoint/2010/main" val="246746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1DB5D-E9B0-4E1E-9857-E235042A06F5}"/>
              </a:ext>
            </a:extLst>
          </p:cNvPr>
          <p:cNvSpPr>
            <a:spLocks noGrp="1"/>
          </p:cNvSpPr>
          <p:nvPr>
            <p:ph type="title"/>
          </p:nvPr>
        </p:nvSpPr>
        <p:spPr/>
        <p:txBody>
          <a:bodyPr/>
          <a:lstStyle/>
          <a:p>
            <a:r>
              <a:rPr lang="el-GR" dirty="0"/>
              <a:t>Νικητές </a:t>
            </a:r>
            <a:r>
              <a:rPr lang="en-US" dirty="0"/>
              <a:t>Growth Awards 2022</a:t>
            </a:r>
            <a:endParaRPr lang="el-GR" dirty="0"/>
          </a:p>
        </p:txBody>
      </p:sp>
      <p:sp>
        <p:nvSpPr>
          <p:cNvPr id="3" name="Rectangle 2">
            <a:extLst>
              <a:ext uri="{FF2B5EF4-FFF2-40B4-BE49-F238E27FC236}">
                <a16:creationId xmlns:a16="http://schemas.microsoft.com/office/drawing/2014/main" id="{61C28672-6000-4D6B-955E-0FABBBFD120D}"/>
              </a:ext>
            </a:extLst>
          </p:cNvPr>
          <p:cNvSpPr/>
          <p:nvPr/>
        </p:nvSpPr>
        <p:spPr>
          <a:xfrm>
            <a:off x="270000" y="1106180"/>
            <a:ext cx="8346462" cy="3754874"/>
          </a:xfrm>
          <a:prstGeom prst="rect">
            <a:avLst/>
          </a:prstGeom>
        </p:spPr>
        <p:txBody>
          <a:bodyPr wrap="square">
            <a:spAutoFit/>
          </a:bodyPr>
          <a:lstStyle/>
          <a:p>
            <a:r>
              <a:rPr lang="el-GR" sz="1400" b="1" dirty="0">
                <a:solidFill>
                  <a:srgbClr val="0094D7"/>
                </a:solidFill>
              </a:rPr>
              <a:t>Βραβείο:</a:t>
            </a:r>
            <a:r>
              <a:rPr lang="el-GR" sz="1400" dirty="0">
                <a:solidFill>
                  <a:srgbClr val="0094D7"/>
                </a:solidFill>
              </a:rPr>
              <a:t> </a:t>
            </a:r>
            <a:r>
              <a:rPr lang="el-GR" sz="1400" b="1" dirty="0"/>
              <a:t>Δυναμική Ανάπτυξη</a:t>
            </a:r>
          </a:p>
          <a:p>
            <a:endParaRPr lang="el-GR" sz="1400" b="1" dirty="0"/>
          </a:p>
          <a:p>
            <a:endParaRPr lang="el-GR" sz="1400" dirty="0"/>
          </a:p>
          <a:p>
            <a:r>
              <a:rPr lang="el-GR" sz="1400" b="1" dirty="0">
                <a:solidFill>
                  <a:srgbClr val="0094D7"/>
                </a:solidFill>
              </a:rPr>
              <a:t>Βραβείο: </a:t>
            </a:r>
            <a:r>
              <a:rPr lang="el-GR" sz="1400" b="1" dirty="0"/>
              <a:t>Έρευνα &amp; Καινοτομία</a:t>
            </a:r>
          </a:p>
          <a:p>
            <a:endParaRPr lang="el-GR" sz="1400" b="1" dirty="0"/>
          </a:p>
          <a:p>
            <a:endParaRPr lang="el-GR" sz="1400" dirty="0"/>
          </a:p>
          <a:p>
            <a:r>
              <a:rPr lang="el-GR" sz="1400" b="1" dirty="0">
                <a:solidFill>
                  <a:srgbClr val="0094D7"/>
                </a:solidFill>
              </a:rPr>
              <a:t>Βραβείο: </a:t>
            </a:r>
            <a:r>
              <a:rPr lang="el-GR" sz="1400" b="1" dirty="0"/>
              <a:t>Εξωστρέφεια</a:t>
            </a:r>
            <a:r>
              <a:rPr lang="el-GR" sz="1400" dirty="0"/>
              <a:t> </a:t>
            </a:r>
          </a:p>
          <a:p>
            <a:endParaRPr lang="el-GR" sz="1400" dirty="0"/>
          </a:p>
          <a:p>
            <a:endParaRPr lang="el-GR" sz="1400" dirty="0"/>
          </a:p>
          <a:p>
            <a:r>
              <a:rPr lang="el-GR" sz="1400" b="1" dirty="0">
                <a:solidFill>
                  <a:srgbClr val="0094D7"/>
                </a:solidFill>
              </a:rPr>
              <a:t>Βραβείο: </a:t>
            </a:r>
            <a:r>
              <a:rPr lang="el-GR" sz="1400" b="1" dirty="0"/>
              <a:t>Ψηφιακή Εξέλιξη</a:t>
            </a:r>
          </a:p>
          <a:p>
            <a:endParaRPr lang="el-GR" sz="1400" b="1" dirty="0"/>
          </a:p>
          <a:p>
            <a:endParaRPr lang="el-GR" sz="1400" dirty="0"/>
          </a:p>
          <a:p>
            <a:r>
              <a:rPr lang="el-GR" sz="1400" b="1" dirty="0">
                <a:solidFill>
                  <a:srgbClr val="0094D7"/>
                </a:solidFill>
              </a:rPr>
              <a:t>Βραβείο: </a:t>
            </a:r>
            <a:r>
              <a:rPr lang="en-US" sz="1400" b="1" dirty="0"/>
              <a:t>Environmental,</a:t>
            </a:r>
          </a:p>
          <a:p>
            <a:r>
              <a:rPr lang="en-US" sz="1400" b="1" dirty="0"/>
              <a:t>Social</a:t>
            </a:r>
            <a:r>
              <a:rPr lang="el-GR" sz="1400" b="1" dirty="0"/>
              <a:t> &amp; </a:t>
            </a:r>
            <a:r>
              <a:rPr lang="en-US" sz="1400" b="1" dirty="0"/>
              <a:t>Governance (ESG)</a:t>
            </a:r>
            <a:endParaRPr lang="el-GR" sz="1400" b="1" dirty="0"/>
          </a:p>
          <a:p>
            <a:endParaRPr lang="el-GR" sz="1400" b="1" dirty="0"/>
          </a:p>
          <a:p>
            <a:endParaRPr lang="el-GR" sz="1200" b="1" dirty="0">
              <a:solidFill>
                <a:srgbClr val="0094D7"/>
              </a:solidFill>
            </a:endParaRPr>
          </a:p>
          <a:p>
            <a:r>
              <a:rPr lang="el-GR" sz="1400" b="1" dirty="0">
                <a:solidFill>
                  <a:srgbClr val="0094D7"/>
                </a:solidFill>
              </a:rPr>
              <a:t>Βραβείο: </a:t>
            </a:r>
            <a:r>
              <a:rPr lang="en-US" sz="1400" b="1" dirty="0"/>
              <a:t>Start-up / Scale-up</a:t>
            </a:r>
            <a:endParaRPr lang="el-GR" sz="1400" b="1" dirty="0"/>
          </a:p>
        </p:txBody>
      </p:sp>
      <p:pic>
        <p:nvPicPr>
          <p:cNvPr id="4" name="Picture 2" descr="logo">
            <a:extLst>
              <a:ext uri="{FF2B5EF4-FFF2-40B4-BE49-F238E27FC236}">
                <a16:creationId xmlns:a16="http://schemas.microsoft.com/office/drawing/2014/main" id="{1DE07814-FED3-4306-8BD8-BBEEC0E1B6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236" y="1037944"/>
            <a:ext cx="810347" cy="4714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0615551-0A91-4312-B4E6-2EF388167C15}"/>
              </a:ext>
            </a:extLst>
          </p:cNvPr>
          <p:cNvPicPr>
            <a:picLocks noChangeAspect="1"/>
          </p:cNvPicPr>
          <p:nvPr/>
        </p:nvPicPr>
        <p:blipFill>
          <a:blip r:embed="rId4"/>
          <a:stretch>
            <a:fillRect/>
          </a:stretch>
        </p:blipFill>
        <p:spPr>
          <a:xfrm>
            <a:off x="3706090" y="1740849"/>
            <a:ext cx="1187114" cy="326683"/>
          </a:xfrm>
          <a:prstGeom prst="rect">
            <a:avLst/>
          </a:prstGeom>
        </p:spPr>
      </p:pic>
      <p:pic>
        <p:nvPicPr>
          <p:cNvPr id="15" name="Picture 14">
            <a:extLst>
              <a:ext uri="{FF2B5EF4-FFF2-40B4-BE49-F238E27FC236}">
                <a16:creationId xmlns:a16="http://schemas.microsoft.com/office/drawing/2014/main" id="{B6062257-CDF8-449F-A770-EBEB9AB5915E}"/>
              </a:ext>
            </a:extLst>
          </p:cNvPr>
          <p:cNvPicPr>
            <a:picLocks noChangeAspect="1"/>
          </p:cNvPicPr>
          <p:nvPr/>
        </p:nvPicPr>
        <p:blipFill>
          <a:blip r:embed="rId5"/>
          <a:stretch>
            <a:fillRect/>
          </a:stretch>
        </p:blipFill>
        <p:spPr>
          <a:xfrm>
            <a:off x="3767236" y="2135768"/>
            <a:ext cx="1363685" cy="699599"/>
          </a:xfrm>
          <a:prstGeom prst="rect">
            <a:avLst/>
          </a:prstGeom>
        </p:spPr>
      </p:pic>
      <p:pic>
        <p:nvPicPr>
          <p:cNvPr id="31" name="Picture 30">
            <a:extLst>
              <a:ext uri="{FF2B5EF4-FFF2-40B4-BE49-F238E27FC236}">
                <a16:creationId xmlns:a16="http://schemas.microsoft.com/office/drawing/2014/main" id="{6629EA0D-34D4-4016-8596-195D5819303E}"/>
              </a:ext>
            </a:extLst>
          </p:cNvPr>
          <p:cNvPicPr>
            <a:picLocks noChangeAspect="1"/>
          </p:cNvPicPr>
          <p:nvPr/>
        </p:nvPicPr>
        <p:blipFill>
          <a:blip r:embed="rId6"/>
          <a:stretch>
            <a:fillRect/>
          </a:stretch>
        </p:blipFill>
        <p:spPr>
          <a:xfrm>
            <a:off x="3767236" y="3665881"/>
            <a:ext cx="1080771" cy="371439"/>
          </a:xfrm>
          <a:prstGeom prst="rect">
            <a:avLst/>
          </a:prstGeom>
        </p:spPr>
      </p:pic>
      <p:pic>
        <p:nvPicPr>
          <p:cNvPr id="35" name="Picture 34">
            <a:extLst>
              <a:ext uri="{FF2B5EF4-FFF2-40B4-BE49-F238E27FC236}">
                <a16:creationId xmlns:a16="http://schemas.microsoft.com/office/drawing/2014/main" id="{4CA01E99-08A1-4E20-BF05-91CD4731A561}"/>
              </a:ext>
            </a:extLst>
          </p:cNvPr>
          <p:cNvPicPr>
            <a:picLocks noChangeAspect="1"/>
          </p:cNvPicPr>
          <p:nvPr/>
        </p:nvPicPr>
        <p:blipFill>
          <a:blip r:embed="rId7"/>
          <a:stretch>
            <a:fillRect/>
          </a:stretch>
        </p:blipFill>
        <p:spPr>
          <a:xfrm>
            <a:off x="3706090" y="4434014"/>
            <a:ext cx="1094975" cy="427040"/>
          </a:xfrm>
          <a:prstGeom prst="rect">
            <a:avLst/>
          </a:prstGeom>
        </p:spPr>
      </p:pic>
      <p:pic>
        <p:nvPicPr>
          <p:cNvPr id="40" name="Picture 39">
            <a:extLst>
              <a:ext uri="{FF2B5EF4-FFF2-40B4-BE49-F238E27FC236}">
                <a16:creationId xmlns:a16="http://schemas.microsoft.com/office/drawing/2014/main" id="{967CBFCD-EC54-4E78-9504-214967AEA97F}"/>
              </a:ext>
            </a:extLst>
          </p:cNvPr>
          <p:cNvPicPr>
            <a:picLocks noChangeAspect="1"/>
          </p:cNvPicPr>
          <p:nvPr/>
        </p:nvPicPr>
        <p:blipFill>
          <a:blip r:embed="rId8"/>
          <a:stretch>
            <a:fillRect/>
          </a:stretch>
        </p:blipFill>
        <p:spPr>
          <a:xfrm>
            <a:off x="3706090" y="2853083"/>
            <a:ext cx="1873218" cy="561014"/>
          </a:xfrm>
          <a:prstGeom prst="rect">
            <a:avLst/>
          </a:prstGeom>
        </p:spPr>
      </p:pic>
    </p:spTree>
    <p:extLst>
      <p:ext uri="{BB962C8B-B14F-4D97-AF65-F5344CB8AC3E}">
        <p14:creationId xmlns:p14="http://schemas.microsoft.com/office/powerpoint/2010/main" val="2632144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5">
            <a:extLst>
              <a:ext uri="{FF2B5EF4-FFF2-40B4-BE49-F238E27FC236}">
                <a16:creationId xmlns:a16="http://schemas.microsoft.com/office/drawing/2014/main" id="{27258B79-CB5B-4144-A72E-CF6F503AADE0}"/>
              </a:ext>
            </a:extLst>
          </p:cNvPr>
          <p:cNvSpPr>
            <a:spLocks noGrp="1"/>
          </p:cNvSpPr>
          <p:nvPr>
            <p:ph idx="4294967295"/>
          </p:nvPr>
        </p:nvSpPr>
        <p:spPr>
          <a:xfrm>
            <a:off x="273844" y="1195752"/>
            <a:ext cx="4238521" cy="3495825"/>
          </a:xfrm>
        </p:spPr>
        <p:txBody>
          <a:bodyPr/>
          <a:lstStyle/>
          <a:p>
            <a:r>
              <a:rPr lang="el-GR" sz="900" dirty="0"/>
              <a:t>Η </a:t>
            </a:r>
            <a:r>
              <a:rPr lang="el-GR" sz="900" b="1" dirty="0">
                <a:solidFill>
                  <a:srgbClr val="1EBCEF"/>
                </a:solidFill>
              </a:rPr>
              <a:t>Μέλισσα Κίκιζας </a:t>
            </a:r>
            <a:r>
              <a:rPr lang="el-GR" sz="900" dirty="0"/>
              <a:t>γεννήθηκε το 1947 από το όραμα του Αλέξανδρου Κίκιζα να δημιουργήσει μια βιομηχανία τροφίμων, η οποία να αναδεικνύει τις πρώτες ύλες του τόπου μας μετατρέποντάς τες σε προϊόντα υψηλής ποιότητας. Σήμερα, 7 δεκαετίες μετά, η εταιρία διατηρεί ηγετική θέση στην παραγωγή ζυμαρικών και σιμιγδαλιού, με παρουσία σε πάνω από 45 χώρες. </a:t>
            </a:r>
            <a:endParaRPr lang="en-US" sz="900" dirty="0"/>
          </a:p>
          <a:p>
            <a:r>
              <a:rPr lang="el-GR" sz="900" dirty="0"/>
              <a:t>Το καθετοποιημένο συγκρότημα μύλου και μακαρονοποιείου που βρίσκεται στη Λάρισα, παράγει ετησίως περισσότερους από 60.000 τόνους ζυμαρικών, καθιστώντας τη βιομηχανία μας μία από τις μεγαλύτερες του είδους στην Ευρώπη. Το 2021, η Μέλισσα Κίκιζας εξαγόρασε την Terra Creta και εισέρχεται δυναμικά στον κλάδο του ελαιόλαδου. Απασχολεί 280 άτομα προσωπικού και έχει βραβευθεί επανειλημμένα για το καλύτερο εργασιακό περιβάλλον.  </a:t>
            </a:r>
          </a:p>
          <a:p>
            <a:r>
              <a:rPr lang="el-GR" sz="900" dirty="0"/>
              <a:t>Οι κύριες μάρκες της εταιρίας είναι οι: Melissa, Terra Creta, Primo Gusto, Stella, Αβέζ, Deveta και Βλάχα. Επιπρόσθετα, η εταιρία διαθέτει την αποκλειστική αντιπροσωπεία των πολυεθνικών KRAFT HEINZ και Del Monte στην Ελλάδα. </a:t>
            </a:r>
          </a:p>
        </p:txBody>
      </p:sp>
      <p:sp>
        <p:nvSpPr>
          <p:cNvPr id="2" name="Title 1">
            <a:extLst>
              <a:ext uri="{FF2B5EF4-FFF2-40B4-BE49-F238E27FC236}">
                <a16:creationId xmlns:a16="http://schemas.microsoft.com/office/drawing/2014/main" id="{BA9083EC-8958-4B90-8D58-67A65E66CAD8}"/>
              </a:ext>
            </a:extLst>
          </p:cNvPr>
          <p:cNvSpPr>
            <a:spLocks noGrp="1"/>
          </p:cNvSpPr>
          <p:nvPr>
            <p:ph type="title"/>
          </p:nvPr>
        </p:nvSpPr>
        <p:spPr/>
        <p:txBody>
          <a:bodyPr/>
          <a:lstStyle/>
          <a:p>
            <a:r>
              <a:rPr lang="el-GR" dirty="0"/>
              <a:t>ΜΕΛΙΣΣΑ ΚΙΚΙΖΑΣ ΑΒΕΕ ΤΡΟΦΙΜΩΝ</a:t>
            </a:r>
            <a:br>
              <a:rPr lang="el-GR" dirty="0"/>
            </a:br>
            <a:br>
              <a:rPr lang="el-GR" sz="1800" dirty="0"/>
            </a:br>
            <a:endParaRPr lang="el-GR" sz="1800" dirty="0"/>
          </a:p>
        </p:txBody>
      </p:sp>
      <p:pic>
        <p:nvPicPr>
          <p:cNvPr id="9" name="Picture 8">
            <a:extLst>
              <a:ext uri="{FF2B5EF4-FFF2-40B4-BE49-F238E27FC236}">
                <a16:creationId xmlns:a16="http://schemas.microsoft.com/office/drawing/2014/main" id="{3E07CD3B-DE0B-44C5-ABDF-9737F657CF37}"/>
              </a:ext>
            </a:extLst>
          </p:cNvPr>
          <p:cNvPicPr>
            <a:picLocks noChangeAspect="1"/>
          </p:cNvPicPr>
          <p:nvPr/>
        </p:nvPicPr>
        <p:blipFill>
          <a:blip r:embed="rId2"/>
          <a:stretch>
            <a:fillRect/>
          </a:stretch>
        </p:blipFill>
        <p:spPr>
          <a:xfrm>
            <a:off x="5539809" y="2775007"/>
            <a:ext cx="3219477" cy="1802907"/>
          </a:xfrm>
          <a:prstGeom prst="rect">
            <a:avLst/>
          </a:prstGeom>
        </p:spPr>
      </p:pic>
      <p:sp>
        <p:nvSpPr>
          <p:cNvPr id="6" name="Οβάλ 4">
            <a:extLst>
              <a:ext uri="{FF2B5EF4-FFF2-40B4-BE49-F238E27FC236}">
                <a16:creationId xmlns:a16="http://schemas.microsoft.com/office/drawing/2014/main" id="{F05D8177-FD93-427D-ADB8-3F7775100E7B}"/>
              </a:ext>
            </a:extLst>
          </p:cNvPr>
          <p:cNvSpPr/>
          <p:nvPr/>
        </p:nvSpPr>
        <p:spPr>
          <a:xfrm>
            <a:off x="7237400" y="215632"/>
            <a:ext cx="1667599" cy="528261"/>
          </a:xfrm>
          <a:prstGeom prst="round2DiagRect">
            <a:avLst/>
          </a:prstGeom>
          <a:solidFill>
            <a:srgbClr val="90D4F6"/>
          </a:solidFill>
          <a:ln w="25400" cap="flat" cmpd="sng" algn="ctr">
            <a:solidFill>
              <a:schemeClr val="tx2"/>
            </a:solidFill>
            <a:prstDash val="solid"/>
          </a:ln>
          <a:effectLst/>
        </p:spPr>
        <p:txBody>
          <a:bodyPr rtlCol="0" anchor="ctr"/>
          <a:lstStyle/>
          <a:p>
            <a:pPr lvl="0" defTabSz="914400" fontAlgn="base">
              <a:spcBef>
                <a:spcPct val="0"/>
              </a:spcBef>
              <a:spcAft>
                <a:spcPct val="0"/>
              </a:spcAft>
              <a:defRPr/>
            </a:pPr>
            <a:r>
              <a:rPr lang="el-GR" sz="1100" b="1" dirty="0">
                <a:solidFill>
                  <a:srgbClr val="FFFFFF"/>
                </a:solidFill>
                <a:latin typeface="Arial" charset="0"/>
              </a:rPr>
              <a:t>Κατηγορία</a:t>
            </a:r>
            <a:r>
              <a:rPr lang="el-GR" sz="1100" dirty="0">
                <a:solidFill>
                  <a:srgbClr val="FFFFFF"/>
                </a:solidFill>
                <a:latin typeface="Arial" charset="0"/>
              </a:rPr>
              <a:t>:</a:t>
            </a:r>
            <a:br>
              <a:rPr kumimoji="0" lang="el-GR" sz="1100" b="0" i="0" u="none" strike="noStrike" kern="1200" cap="none" spc="0" normalizeH="0" baseline="0" noProof="0" dirty="0">
                <a:ln>
                  <a:noFill/>
                </a:ln>
                <a:solidFill>
                  <a:srgbClr val="FFFFFF"/>
                </a:solidFill>
                <a:effectLst/>
                <a:uLnTx/>
                <a:uFillTx/>
                <a:latin typeface="Arial" charset="0"/>
                <a:ea typeface="+mn-ea"/>
                <a:cs typeface="+mn-cs"/>
              </a:rPr>
            </a:br>
            <a:r>
              <a:rPr kumimoji="0" lang="el-GR" sz="1100" b="0" i="0" u="none" strike="noStrike" kern="1200" cap="none" spc="0" normalizeH="0" baseline="0" noProof="0" dirty="0">
                <a:ln>
                  <a:noFill/>
                </a:ln>
                <a:solidFill>
                  <a:srgbClr val="FFFFFF"/>
                </a:solidFill>
                <a:effectLst/>
                <a:uLnTx/>
                <a:uFillTx/>
                <a:latin typeface="Arial" charset="0"/>
                <a:ea typeface="+mn-ea"/>
                <a:cs typeface="+mn-cs"/>
              </a:rPr>
              <a:t>Δυναμική Ανάπτυξη</a:t>
            </a:r>
          </a:p>
        </p:txBody>
      </p:sp>
    </p:spTree>
    <p:extLst>
      <p:ext uri="{BB962C8B-B14F-4D97-AF65-F5344CB8AC3E}">
        <p14:creationId xmlns:p14="http://schemas.microsoft.com/office/powerpoint/2010/main" val="2940332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5797BE-6D59-4D1E-819E-13733329648A}"/>
              </a:ext>
            </a:extLst>
          </p:cNvPr>
          <p:cNvSpPr>
            <a:spLocks noGrp="1"/>
          </p:cNvSpPr>
          <p:nvPr>
            <p:ph type="body" sz="quarter" idx="11"/>
          </p:nvPr>
        </p:nvSpPr>
        <p:spPr/>
        <p:txBody>
          <a:bodyPr/>
          <a:lstStyle/>
          <a:p>
            <a:r>
              <a:rPr lang="el-GR" dirty="0"/>
              <a:t>ΜΠΑΡΜΠΑ ΣΤΑΘΗΣ ΑΕ</a:t>
            </a:r>
          </a:p>
        </p:txBody>
      </p:sp>
      <p:pic>
        <p:nvPicPr>
          <p:cNvPr id="3076" name="Picture 4" descr="Τόσο φρέσκα όσο τη στιγμή που κόπηκαν! | Μπάρμπα Στάθης">
            <a:extLst>
              <a:ext uri="{FF2B5EF4-FFF2-40B4-BE49-F238E27FC236}">
                <a16:creationId xmlns:a16="http://schemas.microsoft.com/office/drawing/2014/main" id="{2D2D1253-F768-4548-98BF-83D75FB05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614" y="2075808"/>
            <a:ext cx="1952772" cy="99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368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5">
            <a:extLst>
              <a:ext uri="{FF2B5EF4-FFF2-40B4-BE49-F238E27FC236}">
                <a16:creationId xmlns:a16="http://schemas.microsoft.com/office/drawing/2014/main" id="{27258B79-CB5B-4144-A72E-CF6F503AADE0}"/>
              </a:ext>
            </a:extLst>
          </p:cNvPr>
          <p:cNvSpPr>
            <a:spLocks noGrp="1"/>
          </p:cNvSpPr>
          <p:nvPr>
            <p:ph idx="4294967295"/>
          </p:nvPr>
        </p:nvSpPr>
        <p:spPr>
          <a:xfrm>
            <a:off x="273844" y="1195752"/>
            <a:ext cx="4238521" cy="3495825"/>
          </a:xfrm>
        </p:spPr>
        <p:txBody>
          <a:bodyPr/>
          <a:lstStyle/>
          <a:p>
            <a:r>
              <a:rPr lang="el-GR" sz="900" dirty="0"/>
              <a:t>Η </a:t>
            </a:r>
            <a:r>
              <a:rPr lang="el-GR" sz="900" b="1" dirty="0">
                <a:solidFill>
                  <a:srgbClr val="1EBCEF"/>
                </a:solidFill>
              </a:rPr>
              <a:t>ΜΠΑΡΜΠΑ ΣΤΑΘΗΣ</a:t>
            </a:r>
            <a:r>
              <a:rPr lang="el-GR" sz="900" dirty="0"/>
              <a:t>, με διαχρονική της δέσμευση τη διάθεση προϊόντων που προάγουν την υγιεινή διατροφή και την ευζωία των καταναλωτών, στέκεται δίπλα στην ελληνική οικογένεια εδώ και 50 χρόνια, προσφέροντας προϊόντα ποιοτικά, ασφαλή και καινοτόμα. Ταυτόχρονα, η βιώσιμη ανάπτυξη βρίσκεται στο επίκεντρο όλων των δραστηριοτήτων της και έτσι ανταποκρίνεται στις προκλήσεις της εποχής, στηρίζοντας τον πρωτογενή τομέα και παραμένοντας πιστή στο όραμα και τις αξίες της. </a:t>
            </a:r>
          </a:p>
          <a:p>
            <a:r>
              <a:rPr lang="el-GR" sz="900" dirty="0"/>
              <a:t>Όραμά της είναι να προσφέρει ασφαλή και ποιοτικά προϊόντα προστιθέμενης αξίας, συμβάλλοντας στη διαμόρφωση διατροφικών προτύπων με οδηγό τη βιώσιμη ανάπτυξη και με έμπνευση την ελληνική διατροφική σοφία, προτάσσοντας παράλληλα έναν υγιεινό τρόπο ζωής. Εδώ και μισό αιώνα παραμένει πιστή στις αξίες που είχε από την πρώτη μέρα. Να προσφέρει καθημερινά προϊόντα που ξεχωρίζουν για την ασύγκριτη ποιότητα, τη μέγιστη ασφάλεια, την καινοτομία και την ελληνικότητά τους, με σεβασμό στη φύση και στον άνθρωπο. </a:t>
            </a:r>
            <a:endParaRPr lang="en-US" sz="900" dirty="0"/>
          </a:p>
        </p:txBody>
      </p:sp>
      <p:sp>
        <p:nvSpPr>
          <p:cNvPr id="2" name="Title 1">
            <a:extLst>
              <a:ext uri="{FF2B5EF4-FFF2-40B4-BE49-F238E27FC236}">
                <a16:creationId xmlns:a16="http://schemas.microsoft.com/office/drawing/2014/main" id="{BA9083EC-8958-4B90-8D58-67A65E66CAD8}"/>
              </a:ext>
            </a:extLst>
          </p:cNvPr>
          <p:cNvSpPr>
            <a:spLocks noGrp="1"/>
          </p:cNvSpPr>
          <p:nvPr>
            <p:ph type="title"/>
          </p:nvPr>
        </p:nvSpPr>
        <p:spPr/>
        <p:txBody>
          <a:bodyPr/>
          <a:lstStyle/>
          <a:p>
            <a:r>
              <a:rPr lang="el-GR" sz="2000" dirty="0"/>
              <a:t>ΜΠΑΡΜΠΑ ΣΤΑΘΗΣ ΑΕ</a:t>
            </a:r>
            <a:br>
              <a:rPr lang="el-GR" sz="2000" dirty="0"/>
            </a:br>
            <a:br>
              <a:rPr lang="el-GR" sz="1800" dirty="0"/>
            </a:br>
            <a:endParaRPr lang="el-GR" dirty="0"/>
          </a:p>
        </p:txBody>
      </p:sp>
      <p:pic>
        <p:nvPicPr>
          <p:cNvPr id="9" name="Picture 4" descr="Μπάρμπα Στάθης: Άνοδος 4% στο φετινό εξάμηνο «χτίζοντας» στο θετικό 2020 -  BusinessNews.gr">
            <a:extLst>
              <a:ext uri="{FF2B5EF4-FFF2-40B4-BE49-F238E27FC236}">
                <a16:creationId xmlns:a16="http://schemas.microsoft.com/office/drawing/2014/main" id="{998228CC-1152-41B8-ADE9-AD6D091CF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1302" y="2307880"/>
            <a:ext cx="2496313" cy="1378519"/>
          </a:xfrm>
          <a:prstGeom prst="rect">
            <a:avLst/>
          </a:prstGeom>
          <a:noFill/>
          <a:extLst>
            <a:ext uri="{909E8E84-426E-40DD-AFC4-6F175D3DCCD1}">
              <a14:hiddenFill xmlns:a14="http://schemas.microsoft.com/office/drawing/2010/main">
                <a:solidFill>
                  <a:srgbClr val="FFFFFF"/>
                </a:solidFill>
              </a14:hiddenFill>
            </a:ext>
          </a:extLst>
        </p:spPr>
      </p:pic>
      <p:sp>
        <p:nvSpPr>
          <p:cNvPr id="7" name="Οβάλ 4">
            <a:extLst>
              <a:ext uri="{FF2B5EF4-FFF2-40B4-BE49-F238E27FC236}">
                <a16:creationId xmlns:a16="http://schemas.microsoft.com/office/drawing/2014/main" id="{8B72B918-BC94-4A42-9DDE-0A23FB60E30C}"/>
              </a:ext>
            </a:extLst>
          </p:cNvPr>
          <p:cNvSpPr/>
          <p:nvPr/>
        </p:nvSpPr>
        <p:spPr>
          <a:xfrm>
            <a:off x="7237400" y="215632"/>
            <a:ext cx="1667599" cy="528261"/>
          </a:xfrm>
          <a:prstGeom prst="round2DiagRect">
            <a:avLst/>
          </a:prstGeom>
          <a:solidFill>
            <a:srgbClr val="90D4F6"/>
          </a:solidFill>
          <a:ln w="25400" cap="flat" cmpd="sng" algn="ctr">
            <a:solidFill>
              <a:schemeClr val="tx2"/>
            </a:solidFill>
            <a:prstDash val="solid"/>
          </a:ln>
          <a:effectLst/>
        </p:spPr>
        <p:txBody>
          <a:bodyPr rtlCol="0" anchor="ctr"/>
          <a:lstStyle/>
          <a:p>
            <a:pPr lvl="0" defTabSz="914400" fontAlgn="base">
              <a:spcBef>
                <a:spcPct val="0"/>
              </a:spcBef>
              <a:spcAft>
                <a:spcPct val="0"/>
              </a:spcAft>
              <a:defRPr/>
            </a:pPr>
            <a:r>
              <a:rPr lang="el-GR" sz="1100" b="1" dirty="0">
                <a:solidFill>
                  <a:srgbClr val="FFFFFF"/>
                </a:solidFill>
                <a:latin typeface="Arial" charset="0"/>
              </a:rPr>
              <a:t>Κατηγορία</a:t>
            </a:r>
            <a:r>
              <a:rPr lang="el-GR" sz="1100" dirty="0">
                <a:solidFill>
                  <a:srgbClr val="FFFFFF"/>
                </a:solidFill>
                <a:latin typeface="Arial" charset="0"/>
              </a:rPr>
              <a:t>:  </a:t>
            </a:r>
            <a:br>
              <a:rPr kumimoji="0" lang="el-GR" sz="1100" b="0" i="0" u="none" strike="noStrike" kern="1200" cap="none" spc="0" normalizeH="0" baseline="0" noProof="0" dirty="0">
                <a:ln>
                  <a:noFill/>
                </a:ln>
                <a:solidFill>
                  <a:srgbClr val="FFFFFF"/>
                </a:solidFill>
                <a:effectLst/>
                <a:uLnTx/>
                <a:uFillTx/>
                <a:latin typeface="Arial" charset="0"/>
                <a:ea typeface="+mn-ea"/>
                <a:cs typeface="+mn-cs"/>
              </a:rPr>
            </a:br>
            <a:r>
              <a:rPr kumimoji="0" lang="en-US" sz="1100" b="0" i="0" u="none" strike="noStrike" kern="1200" cap="none" spc="0" normalizeH="0" baseline="0" noProof="0" dirty="0">
                <a:ln>
                  <a:noFill/>
                </a:ln>
                <a:solidFill>
                  <a:srgbClr val="FFFFFF"/>
                </a:solidFill>
                <a:effectLst/>
                <a:uLnTx/>
                <a:uFillTx/>
                <a:latin typeface="Arial" charset="0"/>
                <a:ea typeface="+mn-ea"/>
                <a:cs typeface="+mn-cs"/>
              </a:rPr>
              <a:t>ESG</a:t>
            </a:r>
            <a:endParaRPr kumimoji="0" lang="el-GR" sz="11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468411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6235CD2-BE5E-49D5-BECD-6065876E6764}"/>
              </a:ext>
            </a:extLst>
          </p:cNvPr>
          <p:cNvPicPr>
            <a:picLocks noGrp="1" noChangeAspect="1"/>
          </p:cNvPicPr>
          <p:nvPr>
            <p:ph type="pic" sz="quarter" idx="10"/>
          </p:nvPr>
        </p:nvPicPr>
        <p:blipFill rotWithShape="1">
          <a:blip r:embed="rId2"/>
          <a:srcRect l="-11447" t="-62" r="-11430" b="3739"/>
          <a:stretch/>
        </p:blipFill>
        <p:spPr>
          <a:xfrm>
            <a:off x="3227388" y="2029968"/>
            <a:ext cx="2517429" cy="1042415"/>
          </a:xfrm>
        </p:spPr>
      </p:pic>
      <p:sp>
        <p:nvSpPr>
          <p:cNvPr id="4" name="Text Placeholder 3">
            <a:extLst>
              <a:ext uri="{FF2B5EF4-FFF2-40B4-BE49-F238E27FC236}">
                <a16:creationId xmlns:a16="http://schemas.microsoft.com/office/drawing/2014/main" id="{6B5797BE-6D59-4D1E-819E-13733329648A}"/>
              </a:ext>
            </a:extLst>
          </p:cNvPr>
          <p:cNvSpPr>
            <a:spLocks noGrp="1"/>
          </p:cNvSpPr>
          <p:nvPr>
            <p:ph type="body" sz="quarter" idx="11"/>
          </p:nvPr>
        </p:nvSpPr>
        <p:spPr/>
        <p:txBody>
          <a:bodyPr/>
          <a:lstStyle/>
          <a:p>
            <a:r>
              <a:rPr lang="es-ES" dirty="0"/>
              <a:t>SEPTONA ABEE</a:t>
            </a:r>
            <a:endParaRPr lang="el-GR" dirty="0"/>
          </a:p>
        </p:txBody>
      </p:sp>
    </p:spTree>
    <p:extLst>
      <p:ext uri="{BB962C8B-B14F-4D97-AF65-F5344CB8AC3E}">
        <p14:creationId xmlns:p14="http://schemas.microsoft.com/office/powerpoint/2010/main" val="2888545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5">
            <a:extLst>
              <a:ext uri="{FF2B5EF4-FFF2-40B4-BE49-F238E27FC236}">
                <a16:creationId xmlns:a16="http://schemas.microsoft.com/office/drawing/2014/main" id="{27258B79-CB5B-4144-A72E-CF6F503AADE0}"/>
              </a:ext>
            </a:extLst>
          </p:cNvPr>
          <p:cNvSpPr>
            <a:spLocks noGrp="1"/>
          </p:cNvSpPr>
          <p:nvPr>
            <p:ph idx="4294967295"/>
          </p:nvPr>
        </p:nvSpPr>
        <p:spPr>
          <a:xfrm>
            <a:off x="273844" y="1195752"/>
            <a:ext cx="4238521" cy="3495825"/>
          </a:xfrm>
        </p:spPr>
        <p:txBody>
          <a:bodyPr/>
          <a:lstStyle/>
          <a:p>
            <a:r>
              <a:rPr lang="el-GR" sz="900" dirty="0"/>
              <a:t>Η </a:t>
            </a:r>
            <a:r>
              <a:rPr lang="el-GR" sz="900" b="1" dirty="0">
                <a:solidFill>
                  <a:srgbClr val="1EBCEF"/>
                </a:solidFill>
              </a:rPr>
              <a:t>SEPTONA</a:t>
            </a:r>
            <a:r>
              <a:rPr lang="el-GR" sz="900" dirty="0"/>
              <a:t> ιδρύθηκε το 1975 και είναι μία 100% Ελληνική οικογενειακή εταιρία, από τις πλέον δυναμικά αναπτυσσόμενες στην αγορά της προσωπικής περιποίησης, με μεγάλη γκάμα προϊόντων και εξαγωγική δραστηριότητα σε πάνω από 70 χώρες σε όλο τον κόσμο.</a:t>
            </a:r>
          </a:p>
          <a:p>
            <a:r>
              <a:rPr lang="el-GR" sz="900" dirty="0"/>
              <a:t>Το όραμα της εταιρίας είναι η ικανοποίηση των καθημερινών αναγκών ακόμη και των πιο απαιτητικών καταναλωτών με υψηλής ποιότητας προϊόντα σε προσιτές τιμές. Mε σταθερά βήματα έχει καταφέρει να είναι ένας από τους σημαντικότερους διεθνείς παίκτες στον κλάδο της. </a:t>
            </a:r>
          </a:p>
          <a:p>
            <a:r>
              <a:rPr lang="el-GR" sz="900" dirty="0"/>
              <a:t>Είναι μοναδική στο χώρο της στην ευρωπαϊκή αγορά, με 100% καθετοποίηση στην παραγωγή προϊόντων βάμβακος και με δικά της κέντρα διανομής σε 5 χώρες. Με πελατοκεντρικό προσανατολισμό &amp; φιλοσοφία, άκρως εξωστρεφή χαρακτήρα κι ευελιξία η επιχείρηση ανταποκρίνεται πλήρως στην κατανόηση των γεωγραφικών ιδιαιτεροτήτων και στη δημιουργία προϊόντων υψηλής ποιότητας για την κάλυψη των αναγκών των καταναλωτών παγκοσμίως</a:t>
            </a:r>
          </a:p>
        </p:txBody>
      </p:sp>
      <p:sp>
        <p:nvSpPr>
          <p:cNvPr id="2" name="Title 1">
            <a:extLst>
              <a:ext uri="{FF2B5EF4-FFF2-40B4-BE49-F238E27FC236}">
                <a16:creationId xmlns:a16="http://schemas.microsoft.com/office/drawing/2014/main" id="{BA9083EC-8958-4B90-8D58-67A65E66CAD8}"/>
              </a:ext>
            </a:extLst>
          </p:cNvPr>
          <p:cNvSpPr>
            <a:spLocks noGrp="1"/>
          </p:cNvSpPr>
          <p:nvPr>
            <p:ph type="title"/>
          </p:nvPr>
        </p:nvSpPr>
        <p:spPr/>
        <p:txBody>
          <a:bodyPr/>
          <a:lstStyle/>
          <a:p>
            <a:r>
              <a:rPr lang="es-ES" dirty="0"/>
              <a:t>SEPTONA ABEE</a:t>
            </a:r>
            <a:br>
              <a:rPr lang="el-GR" sz="1800" dirty="0"/>
            </a:br>
            <a:endParaRPr lang="el-GR" dirty="0"/>
          </a:p>
        </p:txBody>
      </p:sp>
      <p:pic>
        <p:nvPicPr>
          <p:cNvPr id="7172" name="Picture 4" descr="Septona - Προϊόντα καθημερινής περιποίησης, για όλη την οικογένεια!">
            <a:extLst>
              <a:ext uri="{FF2B5EF4-FFF2-40B4-BE49-F238E27FC236}">
                <a16:creationId xmlns:a16="http://schemas.microsoft.com/office/drawing/2014/main" id="{7C55EFC2-9402-4947-A6DE-1DE45529A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0382" y="3202584"/>
            <a:ext cx="3214617" cy="1171996"/>
          </a:xfrm>
          <a:prstGeom prst="rect">
            <a:avLst/>
          </a:prstGeom>
          <a:noFill/>
          <a:extLst>
            <a:ext uri="{909E8E84-426E-40DD-AFC4-6F175D3DCCD1}">
              <a14:hiddenFill xmlns:a14="http://schemas.microsoft.com/office/drawing/2010/main">
                <a:solidFill>
                  <a:srgbClr val="FFFFFF"/>
                </a:solidFill>
              </a14:hiddenFill>
            </a:ext>
          </a:extLst>
        </p:spPr>
      </p:pic>
      <p:sp>
        <p:nvSpPr>
          <p:cNvPr id="7" name="Οβάλ 4">
            <a:extLst>
              <a:ext uri="{FF2B5EF4-FFF2-40B4-BE49-F238E27FC236}">
                <a16:creationId xmlns:a16="http://schemas.microsoft.com/office/drawing/2014/main" id="{5E519B20-1D1C-4048-A1C5-61D356660C2C}"/>
              </a:ext>
            </a:extLst>
          </p:cNvPr>
          <p:cNvSpPr/>
          <p:nvPr/>
        </p:nvSpPr>
        <p:spPr>
          <a:xfrm>
            <a:off x="7237400" y="215632"/>
            <a:ext cx="1667599" cy="528261"/>
          </a:xfrm>
          <a:prstGeom prst="round2DiagRect">
            <a:avLst/>
          </a:prstGeom>
          <a:solidFill>
            <a:srgbClr val="90D4F6"/>
          </a:solidFill>
          <a:ln w="25400" cap="flat" cmpd="sng" algn="ctr">
            <a:solidFill>
              <a:schemeClr val="tx2"/>
            </a:solidFill>
            <a:prstDash val="solid"/>
          </a:ln>
          <a:effectLst/>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100" b="1" i="0" u="none" strike="noStrike" kern="1200" cap="none" spc="0" normalizeH="0" baseline="0" noProof="0" dirty="0">
                <a:ln>
                  <a:noFill/>
                </a:ln>
                <a:solidFill>
                  <a:srgbClr val="FFFFFF"/>
                </a:solidFill>
                <a:effectLst/>
                <a:uLnTx/>
                <a:uFillTx/>
                <a:latin typeface="Arial" charset="0"/>
                <a:ea typeface="+mn-ea"/>
                <a:cs typeface="+mn-cs"/>
              </a:rPr>
              <a:t>Κατηγορία</a:t>
            </a:r>
            <a:r>
              <a:rPr kumimoji="0" lang="el-GR" sz="1100" b="0" i="0" u="none" strike="noStrike" kern="1200" cap="none" spc="0" normalizeH="0" baseline="0" noProof="0" dirty="0">
                <a:ln>
                  <a:noFill/>
                </a:ln>
                <a:solidFill>
                  <a:srgbClr val="FFFFFF"/>
                </a:solidFill>
                <a:effectLst/>
                <a:uLnTx/>
                <a:uFillTx/>
                <a:latin typeface="Arial" charset="0"/>
                <a:ea typeface="+mn-ea"/>
                <a:cs typeface="+mn-cs"/>
              </a:rPr>
              <a:t>: </a:t>
            </a:r>
            <a:br>
              <a:rPr kumimoji="0" lang="el-GR" sz="1100" b="0" i="0" u="none" strike="noStrike" kern="1200" cap="none" spc="0" normalizeH="0" baseline="0" noProof="0" dirty="0">
                <a:ln>
                  <a:noFill/>
                </a:ln>
                <a:solidFill>
                  <a:srgbClr val="FFFFFF"/>
                </a:solidFill>
                <a:effectLst/>
                <a:uLnTx/>
                <a:uFillTx/>
                <a:latin typeface="Arial" charset="0"/>
                <a:ea typeface="+mn-ea"/>
                <a:cs typeface="+mn-cs"/>
              </a:rPr>
            </a:br>
            <a:r>
              <a:rPr kumimoji="0" lang="el-GR" sz="1100" b="0" i="0" u="none" strike="noStrike" kern="1200" cap="none" spc="0" normalizeH="0" baseline="0" noProof="0" dirty="0">
                <a:ln>
                  <a:noFill/>
                </a:ln>
                <a:solidFill>
                  <a:srgbClr val="FFFFFF"/>
                </a:solidFill>
                <a:effectLst/>
                <a:uLnTx/>
                <a:uFillTx/>
                <a:latin typeface="Arial" charset="0"/>
                <a:ea typeface="+mn-ea"/>
                <a:cs typeface="+mn-cs"/>
              </a:rPr>
              <a:t>Δυναμική Ανάπτυξη</a:t>
            </a:r>
          </a:p>
        </p:txBody>
      </p:sp>
    </p:spTree>
    <p:extLst>
      <p:ext uri="{BB962C8B-B14F-4D97-AF65-F5344CB8AC3E}">
        <p14:creationId xmlns:p14="http://schemas.microsoft.com/office/powerpoint/2010/main" val="2097917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5797BE-6D59-4D1E-819E-13733329648A}"/>
              </a:ext>
            </a:extLst>
          </p:cNvPr>
          <p:cNvSpPr>
            <a:spLocks noGrp="1"/>
          </p:cNvSpPr>
          <p:nvPr>
            <p:ph type="body" sz="quarter" idx="11"/>
          </p:nvPr>
        </p:nvSpPr>
        <p:spPr/>
        <p:txBody>
          <a:bodyPr/>
          <a:lstStyle/>
          <a:p>
            <a:r>
              <a:rPr lang="el-GR" sz="1600" dirty="0"/>
              <a:t>ΥΓΕΙΑ </a:t>
            </a:r>
          </a:p>
        </p:txBody>
      </p:sp>
      <p:pic>
        <p:nvPicPr>
          <p:cNvPr id="7" name="Picture 2" descr="HYGEIA Hospital">
            <a:extLst>
              <a:ext uri="{FF2B5EF4-FFF2-40B4-BE49-F238E27FC236}">
                <a16:creationId xmlns:a16="http://schemas.microsoft.com/office/drawing/2014/main" id="{1CA2AEED-773D-42D3-8C84-15115B3113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4263" y="2301591"/>
            <a:ext cx="1896967" cy="681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12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5">
            <a:extLst>
              <a:ext uri="{FF2B5EF4-FFF2-40B4-BE49-F238E27FC236}">
                <a16:creationId xmlns:a16="http://schemas.microsoft.com/office/drawing/2014/main" id="{27258B79-CB5B-4144-A72E-CF6F503AADE0}"/>
              </a:ext>
            </a:extLst>
          </p:cNvPr>
          <p:cNvSpPr>
            <a:spLocks noGrp="1"/>
          </p:cNvSpPr>
          <p:nvPr>
            <p:ph idx="4294967295"/>
          </p:nvPr>
        </p:nvSpPr>
        <p:spPr>
          <a:xfrm>
            <a:off x="273844" y="1195752"/>
            <a:ext cx="4238521" cy="3495825"/>
          </a:xfrm>
        </p:spPr>
        <p:txBody>
          <a:bodyPr/>
          <a:lstStyle/>
          <a:p>
            <a:r>
              <a:rPr lang="el-GR" sz="900" dirty="0"/>
              <a:t>Το </a:t>
            </a:r>
            <a:r>
              <a:rPr lang="el-GR" sz="900" b="1" dirty="0">
                <a:solidFill>
                  <a:srgbClr val="1EBCEF"/>
                </a:solidFill>
              </a:rPr>
              <a:t>ΥΓΕΙΑ</a:t>
            </a:r>
            <a:r>
              <a:rPr lang="el-GR" sz="900" dirty="0"/>
              <a:t> είναι το πρώτο μεγάλο Ιδιωτικό Νοσηλευτικό Ίδρυμα που λειτούργησε στην Ελλάδα, καθιστώντας τo ως μία από τις μεγαλύτερες ιδιωτικές Κλινικές της χώρας μας. Το ΥΓΕΙΑ είναι η πρώτη Ιδιωτική Κλινική στην Ελλάδα που έχει διαπιστευθεί σύμφωνα με το διεθνές πρότυπο ποιότητας Joint Commission International (JCI), την κορυφαία διαπίστευση στον κόσμο για την Ποιότητα και Ασφάλεια στις υπηρεσίες υγείας, πριν 11 έτη. Στα 52 χρόνια ανελλιπούς, καινοτόμου και αδιαπραγμάτευτης ποιότητας υπηρεσιών και ασφάλειας ασθενών, το ΥΓΕΙΑ πρωτοπορεί και ενισχύει συνεχώς και αδιαλείπτως τις υπηρεσίες του, τόσο σε επίπεδο υποδομής όσο και οργάνωσης, με κύριο στόχο την πλήρη ανταπόκρισή του στις υψηλές απαιτήσεις των ασθενών και την εναρμόνισή του με την τεχνολογική εξέλιξη στον τομέα της ιατρικής επιστήμης, δικαιολογώντας απόλυτα τον τίτλο του κύριου πρωταγωνιστή στη διαμόρφωση ενός υγιούς τοπίου στο οποίο κυριαρχεί η αξιοπιστία, η πρωτοπορία και ο σεβασμός στον άνθρωπο και τη ζωή. </a:t>
            </a:r>
          </a:p>
          <a:p>
            <a:r>
              <a:rPr lang="el-GR" sz="900" dirty="0"/>
              <a:t>Οι υπηρεσίες της πρωτοβάθμιας και δευτεροβάθμιας περίθαλψης στις οποίες δραστηριοποιείται το ΥΓΕΙΑ, προϋποθέτουν την παροχή ενός εκτεταμένου φάσματος παροχής υπηρεσιών, προκειμένου να καλύπτει όχι μόνο τις συνεχώς αυξανόμενες ανάγκες, αλλά και να εναρμονίζεται πλήρως με τις συνεχείς εξελίξεις της ιατρικής τεχνολογίας.</a:t>
            </a:r>
          </a:p>
        </p:txBody>
      </p:sp>
      <p:sp>
        <p:nvSpPr>
          <p:cNvPr id="2" name="Title 1">
            <a:extLst>
              <a:ext uri="{FF2B5EF4-FFF2-40B4-BE49-F238E27FC236}">
                <a16:creationId xmlns:a16="http://schemas.microsoft.com/office/drawing/2014/main" id="{BA9083EC-8958-4B90-8D58-67A65E66CAD8}"/>
              </a:ext>
            </a:extLst>
          </p:cNvPr>
          <p:cNvSpPr>
            <a:spLocks noGrp="1"/>
          </p:cNvSpPr>
          <p:nvPr>
            <p:ph type="title"/>
          </p:nvPr>
        </p:nvSpPr>
        <p:spPr/>
        <p:txBody>
          <a:bodyPr/>
          <a:lstStyle/>
          <a:p>
            <a:r>
              <a:rPr lang="el-GR" sz="1800" dirty="0"/>
              <a:t>ΥΓΕΙΑ</a:t>
            </a:r>
            <a:br>
              <a:rPr lang="en-US" sz="1600" dirty="0"/>
            </a:br>
            <a:br>
              <a:rPr lang="el-GR" sz="1600" dirty="0"/>
            </a:br>
            <a:br>
              <a:rPr lang="en-US" sz="1600" i="1" dirty="0"/>
            </a:br>
            <a:r>
              <a:rPr lang="el-GR" sz="1600" dirty="0"/>
              <a:t> </a:t>
            </a:r>
          </a:p>
        </p:txBody>
      </p:sp>
      <p:pic>
        <p:nvPicPr>
          <p:cNvPr id="12290" name="Picture 2" descr="Διαγνωστικό και Θεραπευτικό Κέντρο Αθηνών «Υγεία» | Trip2Athens.com">
            <a:extLst>
              <a:ext uri="{FF2B5EF4-FFF2-40B4-BE49-F238E27FC236}">
                <a16:creationId xmlns:a16="http://schemas.microsoft.com/office/drawing/2014/main" id="{0A7223D8-DC18-4874-801A-3F9A3B119C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23" t="5356" r="9555" b="4600"/>
          <a:stretch/>
        </p:blipFill>
        <p:spPr bwMode="auto">
          <a:xfrm>
            <a:off x="6253089" y="2090314"/>
            <a:ext cx="2293509" cy="1495455"/>
          </a:xfrm>
          <a:prstGeom prst="rect">
            <a:avLst/>
          </a:prstGeom>
          <a:noFill/>
          <a:extLst>
            <a:ext uri="{909E8E84-426E-40DD-AFC4-6F175D3DCCD1}">
              <a14:hiddenFill xmlns:a14="http://schemas.microsoft.com/office/drawing/2010/main">
                <a:solidFill>
                  <a:srgbClr val="FFFFFF"/>
                </a:solidFill>
              </a14:hiddenFill>
            </a:ext>
          </a:extLst>
        </p:spPr>
      </p:pic>
      <p:sp>
        <p:nvSpPr>
          <p:cNvPr id="7" name="Οβάλ 4">
            <a:extLst>
              <a:ext uri="{FF2B5EF4-FFF2-40B4-BE49-F238E27FC236}">
                <a16:creationId xmlns:a16="http://schemas.microsoft.com/office/drawing/2014/main" id="{EF2AB50A-3AE7-44DC-A107-21A9E29232D3}"/>
              </a:ext>
            </a:extLst>
          </p:cNvPr>
          <p:cNvSpPr/>
          <p:nvPr/>
        </p:nvSpPr>
        <p:spPr>
          <a:xfrm>
            <a:off x="7237400" y="215632"/>
            <a:ext cx="1667599" cy="528261"/>
          </a:xfrm>
          <a:prstGeom prst="round2DiagRect">
            <a:avLst/>
          </a:prstGeom>
          <a:solidFill>
            <a:srgbClr val="90D4F6"/>
          </a:solidFill>
          <a:ln w="25400" cap="flat" cmpd="sng" algn="ctr">
            <a:solidFill>
              <a:schemeClr val="tx2"/>
            </a:solidFill>
            <a:prstDash val="solid"/>
          </a:ln>
          <a:effectLst/>
        </p:spPr>
        <p:txBody>
          <a:bodyPr rtlCol="0" anchor="ctr"/>
          <a:lstStyle/>
          <a:p>
            <a:pPr lvl="0" defTabSz="914400" fontAlgn="base">
              <a:spcBef>
                <a:spcPct val="0"/>
              </a:spcBef>
              <a:spcAft>
                <a:spcPct val="0"/>
              </a:spcAft>
              <a:defRPr/>
            </a:pPr>
            <a:r>
              <a:rPr lang="el-GR" sz="1100" b="1" dirty="0">
                <a:solidFill>
                  <a:srgbClr val="FFFFFF"/>
                </a:solidFill>
                <a:latin typeface="Arial" charset="0"/>
              </a:rPr>
              <a:t>Κατηγορία</a:t>
            </a:r>
            <a:r>
              <a:rPr lang="el-GR" sz="1100" dirty="0">
                <a:solidFill>
                  <a:srgbClr val="FFFFFF"/>
                </a:solidFill>
                <a:latin typeface="Arial" charset="0"/>
              </a:rPr>
              <a:t>:</a:t>
            </a:r>
            <a:br>
              <a:rPr kumimoji="0" lang="el-GR" sz="1100" b="0" i="0" u="none" strike="noStrike" kern="1200" cap="none" spc="0" normalizeH="0" baseline="0" noProof="0" dirty="0">
                <a:ln>
                  <a:noFill/>
                </a:ln>
                <a:solidFill>
                  <a:srgbClr val="FFFFFF"/>
                </a:solidFill>
                <a:effectLst/>
                <a:uLnTx/>
                <a:uFillTx/>
                <a:latin typeface="Arial" charset="0"/>
                <a:ea typeface="+mn-ea"/>
                <a:cs typeface="+mn-cs"/>
              </a:rPr>
            </a:br>
            <a:r>
              <a:rPr kumimoji="0" lang="el-GR" sz="1100" b="0" i="0" u="none" strike="noStrike" kern="1200" cap="none" spc="0" normalizeH="0" baseline="0" noProof="0" dirty="0">
                <a:ln>
                  <a:noFill/>
                </a:ln>
                <a:solidFill>
                  <a:srgbClr val="FFFFFF"/>
                </a:solidFill>
                <a:effectLst/>
                <a:uLnTx/>
                <a:uFillTx/>
                <a:latin typeface="Arial" charset="0"/>
                <a:ea typeface="+mn-ea"/>
                <a:cs typeface="+mn-cs"/>
              </a:rPr>
              <a:t>Ψηφιακή Εξέλιξη</a:t>
            </a:r>
          </a:p>
        </p:txBody>
      </p:sp>
    </p:spTree>
    <p:extLst>
      <p:ext uri="{BB962C8B-B14F-4D97-AF65-F5344CB8AC3E}">
        <p14:creationId xmlns:p14="http://schemas.microsoft.com/office/powerpoint/2010/main" val="1682767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5797BE-6D59-4D1E-819E-13733329648A}"/>
              </a:ext>
            </a:extLst>
          </p:cNvPr>
          <p:cNvSpPr>
            <a:spLocks noGrp="1"/>
          </p:cNvSpPr>
          <p:nvPr>
            <p:ph type="body" sz="quarter" idx="11"/>
          </p:nvPr>
        </p:nvSpPr>
        <p:spPr/>
        <p:txBody>
          <a:bodyPr/>
          <a:lstStyle/>
          <a:p>
            <a:r>
              <a:rPr lang="el-GR" dirty="0"/>
              <a:t>ΦΡΟΥΤΑ ΠΡΩΤΟΦΑΝΟΥΣΗ</a:t>
            </a:r>
          </a:p>
        </p:txBody>
      </p:sp>
      <p:pic>
        <p:nvPicPr>
          <p:cNvPr id="6146" name="Picture 2" descr="Home">
            <a:extLst>
              <a:ext uri="{FF2B5EF4-FFF2-40B4-BE49-F238E27FC236}">
                <a16:creationId xmlns:a16="http://schemas.microsoft.com/office/drawing/2014/main" id="{99F5B6FF-5094-473B-9D15-603E23C9CD03}"/>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l="-29369" t="-2911" r="-29346" b="-1089"/>
          <a:stretch/>
        </p:blipFill>
        <p:spPr bwMode="auto">
          <a:xfrm>
            <a:off x="3227388" y="2266127"/>
            <a:ext cx="2517429" cy="709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01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5">
            <a:extLst>
              <a:ext uri="{FF2B5EF4-FFF2-40B4-BE49-F238E27FC236}">
                <a16:creationId xmlns:a16="http://schemas.microsoft.com/office/drawing/2014/main" id="{27258B79-CB5B-4144-A72E-CF6F503AADE0}"/>
              </a:ext>
            </a:extLst>
          </p:cNvPr>
          <p:cNvSpPr>
            <a:spLocks noGrp="1"/>
          </p:cNvSpPr>
          <p:nvPr>
            <p:ph idx="4294967295"/>
          </p:nvPr>
        </p:nvSpPr>
        <p:spPr>
          <a:xfrm>
            <a:off x="273844" y="1195752"/>
            <a:ext cx="4238521" cy="3495825"/>
          </a:xfrm>
        </p:spPr>
        <p:txBody>
          <a:bodyPr/>
          <a:lstStyle/>
          <a:p>
            <a:r>
              <a:rPr lang="el-GR" sz="900" dirty="0"/>
              <a:t>Από το 1928, τη χρονιά που η οικογένεια </a:t>
            </a:r>
            <a:r>
              <a:rPr lang="el-GR" sz="900" b="1" dirty="0">
                <a:solidFill>
                  <a:srgbClr val="1EBCEF"/>
                </a:solidFill>
              </a:rPr>
              <a:t>Πρωτοφανούση</a:t>
            </a:r>
            <a:r>
              <a:rPr lang="el-GR" sz="900" dirty="0"/>
              <a:t> ξεκίνησε να ασχολείται με το εμπόριο και τη διακίνηση φρούτων, έως το 2022 η ομώνυμη εταιρία που ίδρυσε η οικογένεια, έχει να επιδείξει μία σταθερά ανοδική πορεία και μία ευελιξία που της δίνει τη δυνατότητα να συνεχίσει να εξελίσσεται με αυτούς τους εντυπωσιακούς ρυθμούς. </a:t>
            </a:r>
          </a:p>
          <a:p>
            <a:r>
              <a:rPr lang="el-GR" sz="900" dirty="0"/>
              <a:t>Οι επενδύσεις σε σύγχρονα τεχνολογικά εργαλεία για τη συγκομιδή, τη συντήρηση, τη συσκευασία, διακίνηση και εξυπηρέτηση του πελάτη ξεπέρασαν τα 5 τελευταία χρόνια τα 25.000.000€. Σήμερα, η εταιρία συνεργάζεται με περισσότερους από 600 Ελληνίδες κι Έλληνες παραγωγούς, διακινώντας σε όλον τον πλανήτη Ακτινίδια, Κεράσια κι Επιτραπέζια Σταφύλια, συμβάλλοντας όχι μόνο στο Ενεργητικό του ελληνικού Εμπορικού Ισοζυγίου αλλά και στη διασπορά και εγκαθίδρυση της φήμης των Ελληνικών Προϊόντων στη συνείδηση του μέσου καταναλωτή παγκοσμίως. </a:t>
            </a:r>
            <a:endParaRPr lang="en-US" sz="900" b="0" i="0" dirty="0">
              <a:solidFill>
                <a:srgbClr val="000000"/>
              </a:solidFill>
              <a:effectLst/>
            </a:endParaRPr>
          </a:p>
        </p:txBody>
      </p:sp>
      <p:sp>
        <p:nvSpPr>
          <p:cNvPr id="2" name="Title 1">
            <a:extLst>
              <a:ext uri="{FF2B5EF4-FFF2-40B4-BE49-F238E27FC236}">
                <a16:creationId xmlns:a16="http://schemas.microsoft.com/office/drawing/2014/main" id="{BA9083EC-8958-4B90-8D58-67A65E66CAD8}"/>
              </a:ext>
            </a:extLst>
          </p:cNvPr>
          <p:cNvSpPr>
            <a:spLocks noGrp="1"/>
          </p:cNvSpPr>
          <p:nvPr>
            <p:ph type="title"/>
          </p:nvPr>
        </p:nvSpPr>
        <p:spPr/>
        <p:txBody>
          <a:bodyPr/>
          <a:lstStyle/>
          <a:p>
            <a:r>
              <a:rPr lang="el-GR" dirty="0"/>
              <a:t>ΦΡΟΥΤΑ ΠΡΩΤΟΦΑΝΟΥΣΗ</a:t>
            </a:r>
            <a:br>
              <a:rPr lang="el-GR" dirty="0"/>
            </a:br>
            <a:br>
              <a:rPr lang="el-GR" sz="1800" dirty="0"/>
            </a:br>
            <a:endParaRPr lang="el-GR" sz="1800" dirty="0"/>
          </a:p>
        </p:txBody>
      </p:sp>
      <p:pic>
        <p:nvPicPr>
          <p:cNvPr id="15362" name="Picture 2" descr="Μade in Greece η Proto που εξάγει φρούτα σε αλυσίδες κολοσσούς: Tesco, Coop  Aldi , σε Αγγλία Ολλανδία, Χονγκ Κονγκ (ΦΩΤΟ) | eirinika.gr">
            <a:extLst>
              <a:ext uri="{FF2B5EF4-FFF2-40B4-BE49-F238E27FC236}">
                <a16:creationId xmlns:a16="http://schemas.microsoft.com/office/drawing/2014/main" id="{C80ED677-2E74-4907-9DBD-F4BCC7F088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48" b="3558"/>
          <a:stretch/>
        </p:blipFill>
        <p:spPr bwMode="auto">
          <a:xfrm>
            <a:off x="5989766" y="1998394"/>
            <a:ext cx="2879722" cy="1795455"/>
          </a:xfrm>
          <a:prstGeom prst="rect">
            <a:avLst/>
          </a:prstGeom>
          <a:noFill/>
          <a:extLst>
            <a:ext uri="{909E8E84-426E-40DD-AFC4-6F175D3DCCD1}">
              <a14:hiddenFill xmlns:a14="http://schemas.microsoft.com/office/drawing/2010/main">
                <a:solidFill>
                  <a:srgbClr val="FFFFFF"/>
                </a:solidFill>
              </a14:hiddenFill>
            </a:ext>
          </a:extLst>
        </p:spPr>
      </p:pic>
      <p:sp>
        <p:nvSpPr>
          <p:cNvPr id="7" name="Οβάλ 4">
            <a:extLst>
              <a:ext uri="{FF2B5EF4-FFF2-40B4-BE49-F238E27FC236}">
                <a16:creationId xmlns:a16="http://schemas.microsoft.com/office/drawing/2014/main" id="{3D69F3FF-A2AD-440E-BDB4-822F1D9A9579}"/>
              </a:ext>
            </a:extLst>
          </p:cNvPr>
          <p:cNvSpPr/>
          <p:nvPr/>
        </p:nvSpPr>
        <p:spPr>
          <a:xfrm>
            <a:off x="7237400" y="215632"/>
            <a:ext cx="1667599" cy="528261"/>
          </a:xfrm>
          <a:prstGeom prst="round2DiagRect">
            <a:avLst/>
          </a:prstGeom>
          <a:solidFill>
            <a:srgbClr val="90D4F6"/>
          </a:solidFill>
          <a:ln w="25400" cap="flat" cmpd="sng" algn="ctr">
            <a:solidFill>
              <a:schemeClr val="tx2"/>
            </a:solidFill>
            <a:prstDash val="solid"/>
          </a:ln>
          <a:effectLst/>
        </p:spPr>
        <p:txBody>
          <a:bodyPr rtlCol="0" anchor="ctr"/>
          <a:lstStyle/>
          <a:p>
            <a:pPr lvl="0" defTabSz="914400" fontAlgn="base">
              <a:spcBef>
                <a:spcPct val="0"/>
              </a:spcBef>
              <a:spcAft>
                <a:spcPct val="0"/>
              </a:spcAft>
              <a:defRPr/>
            </a:pPr>
            <a:r>
              <a:rPr lang="el-GR" sz="1100" b="1" dirty="0">
                <a:solidFill>
                  <a:srgbClr val="FFFFFF"/>
                </a:solidFill>
                <a:latin typeface="Arial" charset="0"/>
              </a:rPr>
              <a:t>Κατηγορία</a:t>
            </a:r>
            <a:r>
              <a:rPr lang="el-GR" sz="1100" dirty="0">
                <a:solidFill>
                  <a:srgbClr val="FFFFFF"/>
                </a:solidFill>
                <a:latin typeface="Arial" charset="0"/>
              </a:rPr>
              <a:t>:</a:t>
            </a:r>
            <a:br>
              <a:rPr kumimoji="0" lang="el-GR" sz="1100" b="0" i="0" u="none" strike="noStrike" kern="1200" cap="none" spc="0" normalizeH="0" baseline="0" noProof="0" dirty="0">
                <a:ln>
                  <a:noFill/>
                </a:ln>
                <a:solidFill>
                  <a:srgbClr val="FFFFFF"/>
                </a:solidFill>
                <a:effectLst/>
                <a:uLnTx/>
                <a:uFillTx/>
                <a:latin typeface="Arial" charset="0"/>
                <a:ea typeface="+mn-ea"/>
                <a:cs typeface="+mn-cs"/>
              </a:rPr>
            </a:br>
            <a:r>
              <a:rPr kumimoji="0" lang="el-GR" sz="1100" b="0" i="0" u="none" strike="noStrike" kern="1200" cap="none" spc="0" normalizeH="0" baseline="0" noProof="0" dirty="0">
                <a:ln>
                  <a:noFill/>
                </a:ln>
                <a:solidFill>
                  <a:srgbClr val="FFFFFF"/>
                </a:solidFill>
                <a:effectLst/>
                <a:uLnTx/>
                <a:uFillTx/>
                <a:latin typeface="Arial" charset="0"/>
                <a:ea typeface="+mn-ea"/>
                <a:cs typeface="+mn-cs"/>
              </a:rPr>
              <a:t>Εξωστρέφεια</a:t>
            </a:r>
          </a:p>
        </p:txBody>
      </p:sp>
    </p:spTree>
    <p:extLst>
      <p:ext uri="{BB962C8B-B14F-4D97-AF65-F5344CB8AC3E}">
        <p14:creationId xmlns:p14="http://schemas.microsoft.com/office/powerpoint/2010/main" val="2670465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5797BE-6D59-4D1E-819E-13733329648A}"/>
              </a:ext>
            </a:extLst>
          </p:cNvPr>
          <p:cNvSpPr>
            <a:spLocks noGrp="1"/>
          </p:cNvSpPr>
          <p:nvPr>
            <p:ph type="body" sz="quarter" idx="11"/>
          </p:nvPr>
        </p:nvSpPr>
        <p:spPr/>
        <p:txBody>
          <a:bodyPr/>
          <a:lstStyle/>
          <a:p>
            <a:r>
              <a:rPr lang="fi-FI" dirty="0"/>
              <a:t>UNI-PHARMA SA</a:t>
            </a:r>
            <a:endParaRPr lang="el-GR" dirty="0"/>
          </a:p>
        </p:txBody>
      </p:sp>
      <p:pic>
        <p:nvPicPr>
          <p:cNvPr id="25606" name="Picture 6" descr="Uni-Pharma S.A. Pharmaceutical Laboratories">
            <a:extLst>
              <a:ext uri="{FF2B5EF4-FFF2-40B4-BE49-F238E27FC236}">
                <a16:creationId xmlns:a16="http://schemas.microsoft.com/office/drawing/2014/main" id="{65662AA6-57A5-4FC9-9CE7-A63B3D613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4403" y="2190136"/>
            <a:ext cx="1942761" cy="818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899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EBCE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E9D4E8-2365-429C-ABCB-E001F352DC39}"/>
              </a:ext>
            </a:extLst>
          </p:cNvPr>
          <p:cNvSpPr>
            <a:spLocks noGrp="1"/>
          </p:cNvSpPr>
          <p:nvPr>
            <p:ph type="title"/>
          </p:nvPr>
        </p:nvSpPr>
        <p:spPr/>
        <p:txBody>
          <a:bodyPr/>
          <a:lstStyle/>
          <a:p>
            <a:r>
              <a:rPr lang="el-GR" dirty="0">
                <a:ea typeface="Eurobank Sans" charset="0"/>
                <a:cs typeface="Eurobank Sans" charset="0"/>
              </a:rPr>
              <a:t>Βραβείο: </a:t>
            </a:r>
            <a:r>
              <a:rPr lang="el-GR">
                <a:ea typeface="Eurobank Sans" charset="0"/>
                <a:cs typeface="Eurobank Sans" charset="0"/>
              </a:rPr>
              <a:t>Δυναμική Ανάπτυξη</a:t>
            </a:r>
            <a:endParaRPr lang="el-GR" dirty="0"/>
          </a:p>
        </p:txBody>
      </p:sp>
      <p:sp>
        <p:nvSpPr>
          <p:cNvPr id="5" name="Title 3">
            <a:extLst>
              <a:ext uri="{FF2B5EF4-FFF2-40B4-BE49-F238E27FC236}">
                <a16:creationId xmlns:a16="http://schemas.microsoft.com/office/drawing/2014/main" id="{806B9A91-E6C7-4386-9FA6-D1F745E575EF}"/>
              </a:ext>
            </a:extLst>
          </p:cNvPr>
          <p:cNvSpPr txBox="1">
            <a:spLocks/>
          </p:cNvSpPr>
          <p:nvPr/>
        </p:nvSpPr>
        <p:spPr>
          <a:xfrm>
            <a:off x="1599365" y="3676448"/>
            <a:ext cx="5945270" cy="528260"/>
          </a:xfrm>
          <a:prstGeom prst="rect">
            <a:avLst/>
          </a:prstGeom>
        </p:spPr>
        <p:txBody>
          <a:bodyPr vert="horz" lIns="0" tIns="0" rIns="0" bIns="0" rtlCol="0" anchor="t">
            <a:noAutofit/>
          </a:bodyPr>
          <a:lstStyle>
            <a:lvl1pPr algn="l" defTabSz="685800" rtl="0" eaLnBrk="1" latinLnBrk="0" hangingPunct="1">
              <a:lnSpc>
                <a:spcPct val="100000"/>
              </a:lnSpc>
              <a:spcBef>
                <a:spcPts val="450"/>
              </a:spcBef>
              <a:buNone/>
              <a:defRPr sz="2400" b="1" kern="1200">
                <a:solidFill>
                  <a:schemeClr val="bg1"/>
                </a:solidFill>
                <a:latin typeface="+mj-lt"/>
                <a:ea typeface="+mj-ea"/>
                <a:cs typeface="+mj-cs"/>
              </a:defRPr>
            </a:lvl1pPr>
          </a:lstStyle>
          <a:p>
            <a:pPr algn="ctr"/>
            <a:r>
              <a:rPr lang="en-US" sz="1600" dirty="0">
                <a:solidFill>
                  <a:srgbClr val="0091D8"/>
                </a:solidFill>
                <a:ea typeface="Eurobank Sans" charset="0"/>
                <a:cs typeface="Eurobank Sans" charset="0"/>
              </a:rPr>
              <a:t>RAFAR</a:t>
            </a:r>
            <a:r>
              <a:rPr lang="el-GR" sz="1600" dirty="0">
                <a:solidFill>
                  <a:srgbClr val="0091D8"/>
                </a:solidFill>
                <a:ea typeface="Eurobank Sans" charset="0"/>
                <a:cs typeface="Eurobank Sans" charset="0"/>
              </a:rPr>
              <a:t>Μ</a:t>
            </a:r>
          </a:p>
        </p:txBody>
      </p:sp>
      <p:pic>
        <p:nvPicPr>
          <p:cNvPr id="6" name="Picture 2" descr="logo">
            <a:extLst>
              <a:ext uri="{FF2B5EF4-FFF2-40B4-BE49-F238E27FC236}">
                <a16:creationId xmlns:a16="http://schemas.microsoft.com/office/drawing/2014/main" id="{7F3FB529-A86C-48A2-8AA1-78B3A14744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2312" y="2172840"/>
            <a:ext cx="1790297" cy="1041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414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5">
            <a:extLst>
              <a:ext uri="{FF2B5EF4-FFF2-40B4-BE49-F238E27FC236}">
                <a16:creationId xmlns:a16="http://schemas.microsoft.com/office/drawing/2014/main" id="{27258B79-CB5B-4144-A72E-CF6F503AADE0}"/>
              </a:ext>
            </a:extLst>
          </p:cNvPr>
          <p:cNvSpPr>
            <a:spLocks noGrp="1"/>
          </p:cNvSpPr>
          <p:nvPr>
            <p:ph idx="4294967295"/>
          </p:nvPr>
        </p:nvSpPr>
        <p:spPr>
          <a:xfrm>
            <a:off x="273844" y="1195752"/>
            <a:ext cx="4238521" cy="3495825"/>
          </a:xfrm>
        </p:spPr>
        <p:txBody>
          <a:bodyPr/>
          <a:lstStyle/>
          <a:p>
            <a:r>
              <a:rPr lang="el-GR" sz="900" dirty="0"/>
              <a:t>Η </a:t>
            </a:r>
            <a:r>
              <a:rPr lang="el-GR" sz="900" b="1" dirty="0">
                <a:solidFill>
                  <a:srgbClr val="1EBCEF"/>
                </a:solidFill>
              </a:rPr>
              <a:t>UNI-PHARMA</a:t>
            </a:r>
            <a:r>
              <a:rPr lang="el-GR" sz="900" dirty="0"/>
              <a:t> με πάνω από μισό αιώνα λειτουργίας, δραστηριοποιείται στην έρευνα και ανάπτυξη καινοτόμων φαρμακευτικών προϊόντων τόσο στην εγχώρια αγορά, όσο και σε αναπτυσσόμενες αγορές του εξωτερικού. </a:t>
            </a:r>
          </a:p>
          <a:p>
            <a:r>
              <a:rPr lang="el-GR" sz="900" dirty="0"/>
              <a:t>Με το βλέμμα στο μέλλον ευθυγραμμίζει συνεχώς τις επιχειρηματικές πρακτικές της με τις επιταγές της Βιώσιμης Ανάπτυξης και ενισχύει την Καινοτομία υλοποιώντας άνω των 30 ερευνητικών προγραμμάτων σε συνεργασία με Ακαδημαϊκά Ιδρύματα. </a:t>
            </a:r>
          </a:p>
          <a:p>
            <a:r>
              <a:rPr lang="el-GR" sz="900" dirty="0"/>
              <a:t>Επιπλέον εντάσσει στο πρόγραμμα κεφαλαιακών επενδύσεών της, ύψους € 80 εκατ. την τελευταία δεκαετία, εφαρμογές ψηφιακού μετασχηματισμού, δηλώντας δυναμικά το παρόν στο πλαίσιο της 4ης Βιομηχανικής Επανάστασης, χαρακτηριστικό παράδειγμα του οποίου αποτελούν οι της εγκαταστάσεις της με ρομποτικά συστήματα και υψηλό επίπεδο ασφάλειας, με κορυφαίο το βιοκλιματικό εργοστάσιο.</a:t>
            </a:r>
          </a:p>
        </p:txBody>
      </p:sp>
      <p:sp>
        <p:nvSpPr>
          <p:cNvPr id="2" name="Title 1">
            <a:extLst>
              <a:ext uri="{FF2B5EF4-FFF2-40B4-BE49-F238E27FC236}">
                <a16:creationId xmlns:a16="http://schemas.microsoft.com/office/drawing/2014/main" id="{BA9083EC-8958-4B90-8D58-67A65E66CAD8}"/>
              </a:ext>
            </a:extLst>
          </p:cNvPr>
          <p:cNvSpPr>
            <a:spLocks noGrp="1"/>
          </p:cNvSpPr>
          <p:nvPr>
            <p:ph type="title"/>
          </p:nvPr>
        </p:nvSpPr>
        <p:spPr/>
        <p:txBody>
          <a:bodyPr/>
          <a:lstStyle/>
          <a:p>
            <a:r>
              <a:rPr lang="fi-FI" sz="2000" dirty="0"/>
              <a:t>UNI-PHARMA SA</a:t>
            </a:r>
            <a:br>
              <a:rPr lang="el-GR" sz="2000" dirty="0"/>
            </a:br>
            <a:br>
              <a:rPr lang="el-GR" sz="1800" dirty="0"/>
            </a:br>
            <a:endParaRPr lang="el-GR" sz="1800" dirty="0"/>
          </a:p>
        </p:txBody>
      </p:sp>
      <p:pic>
        <p:nvPicPr>
          <p:cNvPr id="6" name="Picture 5">
            <a:extLst>
              <a:ext uri="{FF2B5EF4-FFF2-40B4-BE49-F238E27FC236}">
                <a16:creationId xmlns:a16="http://schemas.microsoft.com/office/drawing/2014/main" id="{944E8548-FEA3-462C-9E9D-E70905874FAA}"/>
              </a:ext>
            </a:extLst>
          </p:cNvPr>
          <p:cNvPicPr>
            <a:picLocks noChangeAspect="1"/>
          </p:cNvPicPr>
          <p:nvPr/>
        </p:nvPicPr>
        <p:blipFill>
          <a:blip r:embed="rId2"/>
          <a:stretch>
            <a:fillRect/>
          </a:stretch>
        </p:blipFill>
        <p:spPr>
          <a:xfrm>
            <a:off x="6151894" y="2250795"/>
            <a:ext cx="2611582" cy="1385737"/>
          </a:xfrm>
          <a:prstGeom prst="rect">
            <a:avLst/>
          </a:prstGeom>
        </p:spPr>
      </p:pic>
      <p:sp>
        <p:nvSpPr>
          <p:cNvPr id="8" name="Οβάλ 4">
            <a:extLst>
              <a:ext uri="{FF2B5EF4-FFF2-40B4-BE49-F238E27FC236}">
                <a16:creationId xmlns:a16="http://schemas.microsoft.com/office/drawing/2014/main" id="{3DA275FA-605E-43E4-A782-6431DA2386A3}"/>
              </a:ext>
            </a:extLst>
          </p:cNvPr>
          <p:cNvSpPr/>
          <p:nvPr/>
        </p:nvSpPr>
        <p:spPr>
          <a:xfrm>
            <a:off x="7237400" y="215632"/>
            <a:ext cx="1667599" cy="528261"/>
          </a:xfrm>
          <a:prstGeom prst="round2DiagRect">
            <a:avLst/>
          </a:prstGeom>
          <a:solidFill>
            <a:srgbClr val="90D4F6"/>
          </a:solidFill>
          <a:ln w="25400" cap="flat" cmpd="sng" algn="ctr">
            <a:solidFill>
              <a:schemeClr val="tx2"/>
            </a:solidFill>
            <a:prstDash val="solid"/>
          </a:ln>
          <a:effectLst/>
        </p:spPr>
        <p:txBody>
          <a:bodyPr rtlCol="0" anchor="ctr"/>
          <a:lstStyle/>
          <a:p>
            <a:pPr lvl="0" defTabSz="914400" fontAlgn="base">
              <a:spcBef>
                <a:spcPct val="0"/>
              </a:spcBef>
              <a:spcAft>
                <a:spcPct val="0"/>
              </a:spcAft>
              <a:defRPr/>
            </a:pPr>
            <a:r>
              <a:rPr lang="el-GR" sz="1100" b="1" dirty="0">
                <a:solidFill>
                  <a:srgbClr val="FFFFFF"/>
                </a:solidFill>
                <a:latin typeface="Arial" charset="0"/>
              </a:rPr>
              <a:t>Κατηγορία</a:t>
            </a:r>
            <a:r>
              <a:rPr lang="el-GR" sz="1100" dirty="0">
                <a:solidFill>
                  <a:srgbClr val="FFFFFF"/>
                </a:solidFill>
                <a:latin typeface="Arial" charset="0"/>
              </a:rPr>
              <a:t>:  </a:t>
            </a:r>
            <a:br>
              <a:rPr kumimoji="0" lang="el-GR" sz="1100" b="0" i="0" u="none" strike="noStrike" kern="1200" cap="none" spc="0" normalizeH="0" baseline="0" noProof="0" dirty="0">
                <a:ln>
                  <a:noFill/>
                </a:ln>
                <a:solidFill>
                  <a:srgbClr val="FFFFFF"/>
                </a:solidFill>
                <a:effectLst/>
                <a:uLnTx/>
                <a:uFillTx/>
                <a:latin typeface="Arial" charset="0"/>
                <a:ea typeface="+mn-ea"/>
                <a:cs typeface="+mn-cs"/>
              </a:rPr>
            </a:br>
            <a:r>
              <a:rPr kumimoji="0" lang="en-US" sz="1100" b="0" i="0" u="none" strike="noStrike" kern="1200" cap="none" spc="0" normalizeH="0" baseline="0" noProof="0" dirty="0">
                <a:ln>
                  <a:noFill/>
                </a:ln>
                <a:solidFill>
                  <a:srgbClr val="FFFFFF"/>
                </a:solidFill>
                <a:effectLst/>
                <a:uLnTx/>
                <a:uFillTx/>
                <a:latin typeface="Arial" charset="0"/>
                <a:ea typeface="+mn-ea"/>
                <a:cs typeface="+mn-cs"/>
              </a:rPr>
              <a:t>ESG</a:t>
            </a:r>
            <a:endParaRPr kumimoji="0" lang="el-GR" sz="11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922047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632B1-6759-48CB-90CB-6688B7901DD6}"/>
              </a:ext>
            </a:extLst>
          </p:cNvPr>
          <p:cNvSpPr>
            <a:spLocks noGrp="1"/>
          </p:cNvSpPr>
          <p:nvPr>
            <p:ph type="title"/>
          </p:nvPr>
        </p:nvSpPr>
        <p:spPr/>
        <p:txBody>
          <a:bodyPr/>
          <a:lstStyle/>
          <a:p>
            <a:endParaRPr lang="el-GR" dirty="0"/>
          </a:p>
        </p:txBody>
      </p:sp>
      <p:sp>
        <p:nvSpPr>
          <p:cNvPr id="3" name="Content Placeholder 2">
            <a:extLst>
              <a:ext uri="{FF2B5EF4-FFF2-40B4-BE49-F238E27FC236}">
                <a16:creationId xmlns:a16="http://schemas.microsoft.com/office/drawing/2014/main" id="{CC204924-248F-4BC5-A643-2A76AEF8FC65}"/>
              </a:ext>
            </a:extLst>
          </p:cNvPr>
          <p:cNvSpPr>
            <a:spLocks noGrp="1"/>
          </p:cNvSpPr>
          <p:nvPr>
            <p:ph idx="4294967295"/>
          </p:nvPr>
        </p:nvSpPr>
        <p:spPr>
          <a:xfrm>
            <a:off x="270000" y="1927274"/>
            <a:ext cx="8600156" cy="2703091"/>
          </a:xfrm>
        </p:spPr>
        <p:txBody>
          <a:bodyPr/>
          <a:lstStyle/>
          <a:p>
            <a:endParaRPr lang="el-GR" dirty="0"/>
          </a:p>
        </p:txBody>
      </p:sp>
      <p:sp>
        <p:nvSpPr>
          <p:cNvPr id="4" name="Rectangle 3">
            <a:extLst>
              <a:ext uri="{FF2B5EF4-FFF2-40B4-BE49-F238E27FC236}">
                <a16:creationId xmlns:a16="http://schemas.microsoft.com/office/drawing/2014/main" id="{1C86E4C5-A521-4091-BD5F-1EC20C5C3277}"/>
              </a:ext>
            </a:extLst>
          </p:cNvPr>
          <p:cNvSpPr/>
          <p:nvPr/>
        </p:nvSpPr>
        <p:spPr bwMode="ltGray">
          <a:xfrm>
            <a:off x="-1922" y="0"/>
            <a:ext cx="9144000" cy="5143500"/>
          </a:xfrm>
          <a:prstGeom prst="rect">
            <a:avLst/>
          </a:prstGeom>
          <a:solidFill>
            <a:srgbClr val="1EBC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l-GR" sz="1600" b="0" dirty="0">
              <a:solidFill>
                <a:srgbClr val="2992CE"/>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1779EDD-D787-4A74-95ED-2B60C85B3D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94146" y="1961236"/>
            <a:ext cx="4751864" cy="1221028"/>
          </a:xfrm>
          <a:prstGeom prst="rect">
            <a:avLst/>
          </a:prstGeom>
        </p:spPr>
      </p:pic>
    </p:spTree>
    <p:extLst>
      <p:ext uri="{BB962C8B-B14F-4D97-AF65-F5344CB8AC3E}">
        <p14:creationId xmlns:p14="http://schemas.microsoft.com/office/powerpoint/2010/main" val="3753406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5">
            <a:extLst>
              <a:ext uri="{FF2B5EF4-FFF2-40B4-BE49-F238E27FC236}">
                <a16:creationId xmlns:a16="http://schemas.microsoft.com/office/drawing/2014/main" id="{27258B79-CB5B-4144-A72E-CF6F503AADE0}"/>
              </a:ext>
            </a:extLst>
          </p:cNvPr>
          <p:cNvSpPr>
            <a:spLocks noGrp="1"/>
          </p:cNvSpPr>
          <p:nvPr>
            <p:ph idx="4294967295"/>
          </p:nvPr>
        </p:nvSpPr>
        <p:spPr>
          <a:xfrm>
            <a:off x="273844" y="1195752"/>
            <a:ext cx="4238521" cy="3495825"/>
          </a:xfrm>
        </p:spPr>
        <p:txBody>
          <a:bodyPr/>
          <a:lstStyle/>
          <a:p>
            <a:r>
              <a:rPr lang="el-GR" sz="900" dirty="0"/>
              <a:t>Η </a:t>
            </a:r>
            <a:r>
              <a:rPr lang="el-GR" sz="900" b="1" dirty="0">
                <a:solidFill>
                  <a:schemeClr val="tx2"/>
                </a:solidFill>
              </a:rPr>
              <a:t>RAFARM</a:t>
            </a:r>
            <a:r>
              <a:rPr lang="el-GR" sz="900" dirty="0"/>
              <a:t> είναι μία από τις μεγαλύτερες ελληνικές φαρμακευτικές βιομηχανίες με προσανατολισμό στην εξωστρέφεια και την καινοτομία. Επενδύει ετησίως το 10% του καθαρού κύκλου εργασιών της εταιρείας στην Έρευνα και Ανάπτυξη, δημιουργεί νέες θέσεις εργασίας υψηλής εξειδίκευσης και επεκτείνει την εξαγωγική της δραστηριότητα (&gt;30% του ετήσιου καθαρού (</a:t>
            </a:r>
            <a:r>
              <a:rPr lang="el-GR" sz="900" dirty="0" err="1"/>
              <a:t>net</a:t>
            </a:r>
            <a:r>
              <a:rPr lang="el-GR" sz="900" dirty="0"/>
              <a:t>) κύκλου εργασιών) σε περισσότερες από 60 χώρες. Για τα έτη 2021-2025, υλοποιεί ένα από τα μεγαλύτερα επενδυτικά προγράμματα στην Ελλάδα ύψους 65 </a:t>
            </a:r>
            <a:r>
              <a:rPr lang="el-GR" sz="900" dirty="0" err="1"/>
              <a:t>εκατ</a:t>
            </a:r>
            <a:r>
              <a:rPr lang="el-GR" sz="900" dirty="0"/>
              <a:t> €. </a:t>
            </a:r>
          </a:p>
          <a:p>
            <a:r>
              <a:rPr lang="el-GR" sz="900" dirty="0"/>
              <a:t>H RAFARM εξειδικεύεται στην ανάπτυξη και παραγωγή στείρων οφθαλμικών και ενέσιμων φαρμακευτικών σκευασμάτων και διαθέτει τρεις υπερσύγχρονες μονάδες παραγωγής, νέο ανεξάρτητο Ερευνητικό Κέντρο και αποθηκευτικό χώρο, συνολικής έκτασης 16.000 τ.μ.</a:t>
            </a:r>
          </a:p>
          <a:p>
            <a:r>
              <a:rPr lang="el-GR" sz="900" dirty="0"/>
              <a:t>Το νέο Ερευνητικό Κέντρο απασχολεί επιστήμονες υψηλής εξειδίκευσης και εμπειρίας, είναι συνολικής έκτασης 2.500 τ.μ. και διαθέτει εργαστήρια υψηλών τεχνολογικών προδιαγραφών για την ανάπτυξη πολύπλοκων φαρμακοτεχνικών σκευασμάτων. Αποτελεί την κινητήριο δύναμη της RAFARM, και αναμένεται να ενισχύσει περαιτέρω τη δυναμική πορεία της εταιρείας με την ανάπτυξη νέων πολύπλοκων φαρμακευτικών προϊόντων, τη δημιουργία νέων θέσεων εργασίας και την επέκταση της εξαγωγικής δραστηριότητας.</a:t>
            </a:r>
          </a:p>
        </p:txBody>
      </p:sp>
      <p:sp>
        <p:nvSpPr>
          <p:cNvPr id="2" name="Title 1">
            <a:extLst>
              <a:ext uri="{FF2B5EF4-FFF2-40B4-BE49-F238E27FC236}">
                <a16:creationId xmlns:a16="http://schemas.microsoft.com/office/drawing/2014/main" id="{BA9083EC-8958-4B90-8D58-67A65E66CAD8}"/>
              </a:ext>
            </a:extLst>
          </p:cNvPr>
          <p:cNvSpPr>
            <a:spLocks noGrp="1"/>
          </p:cNvSpPr>
          <p:nvPr>
            <p:ph type="title"/>
          </p:nvPr>
        </p:nvSpPr>
        <p:spPr/>
        <p:txBody>
          <a:bodyPr/>
          <a:lstStyle/>
          <a:p>
            <a:r>
              <a:rPr lang="en-US" sz="2000" dirty="0"/>
              <a:t>RAFAR</a:t>
            </a:r>
            <a:r>
              <a:rPr lang="el-GR" sz="2000" dirty="0"/>
              <a:t>Μ</a:t>
            </a:r>
            <a:br>
              <a:rPr lang="el-GR" sz="2000" dirty="0"/>
            </a:br>
            <a:br>
              <a:rPr lang="el-GR" sz="1800" dirty="0"/>
            </a:br>
            <a:endParaRPr lang="el-GR" sz="1800" dirty="0"/>
          </a:p>
        </p:txBody>
      </p:sp>
      <p:sp>
        <p:nvSpPr>
          <p:cNvPr id="5" name="Content Placeholder 4">
            <a:extLst>
              <a:ext uri="{FF2B5EF4-FFF2-40B4-BE49-F238E27FC236}">
                <a16:creationId xmlns:a16="http://schemas.microsoft.com/office/drawing/2014/main" id="{381BFBF4-6575-4B5B-80BD-BA7A776FE96F}"/>
              </a:ext>
            </a:extLst>
          </p:cNvPr>
          <p:cNvSpPr>
            <a:spLocks noGrp="1"/>
          </p:cNvSpPr>
          <p:nvPr>
            <p:ph idx="4294967295"/>
          </p:nvPr>
        </p:nvSpPr>
        <p:spPr>
          <a:xfrm>
            <a:off x="4699301" y="1195751"/>
            <a:ext cx="4238521" cy="3495825"/>
          </a:xfrm>
        </p:spPr>
        <p:txBody>
          <a:bodyPr/>
          <a:lstStyle/>
          <a:p>
            <a:r>
              <a:rPr lang="el-GR" sz="900" dirty="0"/>
              <a:t>Η RAFARM αναπτύσσεται μαζί με τους ανθρώπους της, για αυτό και υπερδιπλασίασε τις θέσεις εργασίας την τελευταία δεκαετία και συνεχίζει να δημιουργεί νέες θέσεις εργασίας.</a:t>
            </a:r>
          </a:p>
        </p:txBody>
      </p:sp>
      <p:pic>
        <p:nvPicPr>
          <p:cNvPr id="6" name="Picture 5">
            <a:extLst>
              <a:ext uri="{FF2B5EF4-FFF2-40B4-BE49-F238E27FC236}">
                <a16:creationId xmlns:a16="http://schemas.microsoft.com/office/drawing/2014/main" id="{F1D4BBDC-2F48-4DA8-B7E0-7C9CD1D28C35}"/>
              </a:ext>
            </a:extLst>
          </p:cNvPr>
          <p:cNvPicPr>
            <a:picLocks noChangeAspect="1"/>
          </p:cNvPicPr>
          <p:nvPr/>
        </p:nvPicPr>
        <p:blipFill>
          <a:blip r:embed="rId2"/>
          <a:stretch>
            <a:fillRect/>
          </a:stretch>
        </p:blipFill>
        <p:spPr>
          <a:xfrm>
            <a:off x="6091312" y="2999927"/>
            <a:ext cx="2658602" cy="1595161"/>
          </a:xfrm>
          <a:prstGeom prst="rect">
            <a:avLst/>
          </a:prstGeom>
        </p:spPr>
      </p:pic>
      <p:sp>
        <p:nvSpPr>
          <p:cNvPr id="7" name="Οβάλ 4">
            <a:extLst>
              <a:ext uri="{FF2B5EF4-FFF2-40B4-BE49-F238E27FC236}">
                <a16:creationId xmlns:a16="http://schemas.microsoft.com/office/drawing/2014/main" id="{4C039EB5-D99C-4673-8EAA-B507C4F135BA}"/>
              </a:ext>
            </a:extLst>
          </p:cNvPr>
          <p:cNvSpPr/>
          <p:nvPr/>
        </p:nvSpPr>
        <p:spPr>
          <a:xfrm>
            <a:off x="7237400" y="215632"/>
            <a:ext cx="1667599" cy="528261"/>
          </a:xfrm>
          <a:prstGeom prst="round2DiagRect">
            <a:avLst/>
          </a:prstGeom>
          <a:solidFill>
            <a:srgbClr val="90D4F6"/>
          </a:solidFill>
          <a:ln w="25400" cap="flat" cmpd="sng" algn="ctr">
            <a:solidFill>
              <a:schemeClr val="tx2"/>
            </a:solidFill>
            <a:prstDash val="solid"/>
          </a:ln>
          <a:effectLst/>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100" b="1" i="0" u="none" strike="noStrike" kern="1200" cap="none" spc="0" normalizeH="0" baseline="0" noProof="0" dirty="0">
                <a:ln>
                  <a:noFill/>
                </a:ln>
                <a:solidFill>
                  <a:srgbClr val="FFFFFF"/>
                </a:solidFill>
                <a:effectLst/>
                <a:uLnTx/>
                <a:uFillTx/>
                <a:latin typeface="Arial" charset="0"/>
                <a:ea typeface="+mn-ea"/>
                <a:cs typeface="+mn-cs"/>
              </a:rPr>
              <a:t>Βραβείο</a:t>
            </a:r>
            <a:r>
              <a:rPr kumimoji="0" lang="el-GR" sz="1100" b="0" i="0" u="none" strike="noStrike" kern="1200" cap="none" spc="0" normalizeH="0" baseline="0" noProof="0" dirty="0">
                <a:ln>
                  <a:noFill/>
                </a:ln>
                <a:solidFill>
                  <a:srgbClr val="FFFFFF"/>
                </a:solidFill>
                <a:effectLst/>
                <a:uLnTx/>
                <a:uFillTx/>
                <a:latin typeface="Arial" charset="0"/>
                <a:ea typeface="+mn-ea"/>
                <a:cs typeface="+mn-cs"/>
              </a:rPr>
              <a:t>: </a:t>
            </a:r>
            <a:br>
              <a:rPr kumimoji="0" lang="el-GR" sz="1100" b="0" i="0" u="none" strike="noStrike" kern="1200" cap="none" spc="0" normalizeH="0" baseline="0" noProof="0" dirty="0">
                <a:ln>
                  <a:noFill/>
                </a:ln>
                <a:solidFill>
                  <a:srgbClr val="FFFFFF"/>
                </a:solidFill>
                <a:effectLst/>
                <a:uLnTx/>
                <a:uFillTx/>
                <a:latin typeface="Arial" charset="0"/>
                <a:ea typeface="+mn-ea"/>
                <a:cs typeface="+mn-cs"/>
              </a:rPr>
            </a:br>
            <a:r>
              <a:rPr kumimoji="0" lang="el-GR" sz="1100" b="0" i="0" u="none" strike="noStrike" kern="1200" cap="none" spc="0" normalizeH="0" baseline="0" noProof="0" dirty="0">
                <a:ln>
                  <a:noFill/>
                </a:ln>
                <a:solidFill>
                  <a:srgbClr val="FFFFFF"/>
                </a:solidFill>
                <a:effectLst/>
                <a:uLnTx/>
                <a:uFillTx/>
                <a:latin typeface="Arial" charset="0"/>
                <a:ea typeface="+mn-ea"/>
                <a:cs typeface="+mn-cs"/>
              </a:rPr>
              <a:t>Δυναμική Ανάπτυξη</a:t>
            </a:r>
          </a:p>
        </p:txBody>
      </p:sp>
    </p:spTree>
    <p:extLst>
      <p:ext uri="{BB962C8B-B14F-4D97-AF65-F5344CB8AC3E}">
        <p14:creationId xmlns:p14="http://schemas.microsoft.com/office/powerpoint/2010/main" val="3287959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EBCE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E9D4E8-2365-429C-ABCB-E001F352DC39}"/>
              </a:ext>
            </a:extLst>
          </p:cNvPr>
          <p:cNvSpPr>
            <a:spLocks noGrp="1"/>
          </p:cNvSpPr>
          <p:nvPr>
            <p:ph type="title"/>
          </p:nvPr>
        </p:nvSpPr>
        <p:spPr/>
        <p:txBody>
          <a:bodyPr/>
          <a:lstStyle/>
          <a:p>
            <a:r>
              <a:rPr lang="el-GR" dirty="0">
                <a:ea typeface="Eurobank Sans" charset="0"/>
                <a:cs typeface="Eurobank Sans" charset="0"/>
              </a:rPr>
              <a:t>Βραβείο: Έρευνα &amp; Καινοτομία</a:t>
            </a:r>
            <a:endParaRPr lang="el-GR" dirty="0"/>
          </a:p>
        </p:txBody>
      </p:sp>
      <p:sp>
        <p:nvSpPr>
          <p:cNvPr id="5" name="Title 3">
            <a:extLst>
              <a:ext uri="{FF2B5EF4-FFF2-40B4-BE49-F238E27FC236}">
                <a16:creationId xmlns:a16="http://schemas.microsoft.com/office/drawing/2014/main" id="{806B9A91-E6C7-4386-9FA6-D1F745E575EF}"/>
              </a:ext>
            </a:extLst>
          </p:cNvPr>
          <p:cNvSpPr txBox="1">
            <a:spLocks/>
          </p:cNvSpPr>
          <p:nvPr/>
        </p:nvSpPr>
        <p:spPr>
          <a:xfrm>
            <a:off x="1599365" y="3676448"/>
            <a:ext cx="5945270" cy="528260"/>
          </a:xfrm>
          <a:prstGeom prst="rect">
            <a:avLst/>
          </a:prstGeom>
        </p:spPr>
        <p:txBody>
          <a:bodyPr vert="horz" lIns="0" tIns="0" rIns="0" bIns="0" rtlCol="0" anchor="t">
            <a:noAutofit/>
          </a:bodyPr>
          <a:lstStyle>
            <a:lvl1pPr algn="l" defTabSz="685800" rtl="0" eaLnBrk="1" latinLnBrk="0" hangingPunct="1">
              <a:lnSpc>
                <a:spcPct val="100000"/>
              </a:lnSpc>
              <a:spcBef>
                <a:spcPts val="450"/>
              </a:spcBef>
              <a:buNone/>
              <a:defRPr sz="2400" b="1" kern="1200">
                <a:solidFill>
                  <a:schemeClr val="bg1"/>
                </a:solidFill>
                <a:latin typeface="+mj-lt"/>
                <a:ea typeface="+mj-ea"/>
                <a:cs typeface="+mj-cs"/>
              </a:defRPr>
            </a:lvl1pPr>
          </a:lstStyle>
          <a:p>
            <a:pPr algn="ctr"/>
            <a:r>
              <a:rPr lang="en-US" sz="1600" dirty="0">
                <a:solidFill>
                  <a:srgbClr val="0091D8"/>
                </a:solidFill>
                <a:ea typeface="Eurobank Sans" charset="0"/>
                <a:cs typeface="Eurobank Sans" charset="0"/>
              </a:rPr>
              <a:t>PHARMATHEN</a:t>
            </a:r>
            <a:endParaRPr lang="el-GR" sz="1600" dirty="0">
              <a:solidFill>
                <a:srgbClr val="0091D8"/>
              </a:solidFill>
              <a:ea typeface="Eurobank Sans" charset="0"/>
              <a:cs typeface="Eurobank Sans" charset="0"/>
            </a:endParaRPr>
          </a:p>
        </p:txBody>
      </p:sp>
      <p:pic>
        <p:nvPicPr>
          <p:cNvPr id="7" name="Picture 6">
            <a:extLst>
              <a:ext uri="{FF2B5EF4-FFF2-40B4-BE49-F238E27FC236}">
                <a16:creationId xmlns:a16="http://schemas.microsoft.com/office/drawing/2014/main" id="{C466383A-D62E-4765-8B13-8B78DC632BC7}"/>
              </a:ext>
            </a:extLst>
          </p:cNvPr>
          <p:cNvPicPr>
            <a:picLocks noChangeAspect="1"/>
          </p:cNvPicPr>
          <p:nvPr/>
        </p:nvPicPr>
        <p:blipFill>
          <a:blip r:embed="rId2"/>
          <a:stretch>
            <a:fillRect/>
          </a:stretch>
        </p:blipFill>
        <p:spPr>
          <a:xfrm>
            <a:off x="3217325" y="2321169"/>
            <a:ext cx="2709349" cy="745588"/>
          </a:xfrm>
          <a:prstGeom prst="rect">
            <a:avLst/>
          </a:prstGeom>
        </p:spPr>
      </p:pic>
    </p:spTree>
    <p:extLst>
      <p:ext uri="{BB962C8B-B14F-4D97-AF65-F5344CB8AC3E}">
        <p14:creationId xmlns:p14="http://schemas.microsoft.com/office/powerpoint/2010/main" val="1056206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5">
            <a:extLst>
              <a:ext uri="{FF2B5EF4-FFF2-40B4-BE49-F238E27FC236}">
                <a16:creationId xmlns:a16="http://schemas.microsoft.com/office/drawing/2014/main" id="{27258B79-CB5B-4144-A72E-CF6F503AADE0}"/>
              </a:ext>
            </a:extLst>
          </p:cNvPr>
          <p:cNvSpPr>
            <a:spLocks noGrp="1"/>
          </p:cNvSpPr>
          <p:nvPr>
            <p:ph idx="4294967295"/>
          </p:nvPr>
        </p:nvSpPr>
        <p:spPr>
          <a:xfrm>
            <a:off x="273844" y="1195752"/>
            <a:ext cx="4238521" cy="3495825"/>
          </a:xfrm>
        </p:spPr>
        <p:txBody>
          <a:bodyPr/>
          <a:lstStyle/>
          <a:p>
            <a:r>
              <a:rPr lang="el-GR" sz="900" dirty="0"/>
              <a:t>H </a:t>
            </a:r>
            <a:r>
              <a:rPr lang="el-GR" sz="900" b="1" dirty="0" err="1">
                <a:solidFill>
                  <a:schemeClr val="tx2"/>
                </a:solidFill>
              </a:rPr>
              <a:t>Pharmathen</a:t>
            </a:r>
            <a:r>
              <a:rPr lang="el-GR" sz="900" dirty="0"/>
              <a:t>, εδώ και 52 χρόνια, πρωτοπορεί στον τομέα Έρευνας &amp; Ανάπτυξης </a:t>
            </a:r>
            <a:r>
              <a:rPr lang="el-GR" sz="900" dirty="0" err="1"/>
              <a:t>inhouse</a:t>
            </a:r>
            <a:r>
              <a:rPr lang="el-GR" sz="900" dirty="0"/>
              <a:t> καινοτόμων τεχνολογιών και φαρμακευτικών προϊόντων καθώς και στην παραγωγή και διάθεσή τους σε όλο τον κόσμο. </a:t>
            </a:r>
          </a:p>
          <a:p>
            <a:r>
              <a:rPr lang="el-GR" sz="900" dirty="0"/>
              <a:t>Όραμα της εταιρίας και των 1.200 ανθρώπων της είναι να κάνουν τη διαφορά στις ζωές των συνανθρώπων μας και να επιστρέφουν μέρος της επιτυχίας τους στην κοινωνία.</a:t>
            </a:r>
          </a:p>
          <a:p>
            <a:r>
              <a:rPr lang="el-GR" sz="900" dirty="0"/>
              <a:t>Η </a:t>
            </a:r>
            <a:r>
              <a:rPr lang="el-GR" sz="900" dirty="0" err="1"/>
              <a:t>Pharmathen</a:t>
            </a:r>
            <a:r>
              <a:rPr lang="el-GR" sz="900" dirty="0"/>
              <a:t> παραμένει ο μεγαλύτερος φορέας ιδιωτικών επενδύσεων σε 'Έρευνα και Ανάπτυξη στην Ελλάδα και ένας από τους μεγαλύτερους στην Ευρώπη.</a:t>
            </a:r>
          </a:p>
          <a:p>
            <a:r>
              <a:rPr lang="el-GR" sz="900" dirty="0"/>
              <a:t>Κάθε επένδυσή της έχει μακροχρόνιο ορίζοντα, με στόχο να διευρύνει διαρκώς το χαρτοφυλάκιό της με νέες τεχνολογίες και προϊόντα, με 30 νέα να βρίσκονται ήδη στο </a:t>
            </a:r>
            <a:r>
              <a:rPr lang="el-GR" sz="900" dirty="0" err="1"/>
              <a:t>pipeline</a:t>
            </a:r>
            <a:r>
              <a:rPr lang="el-GR" sz="900" dirty="0"/>
              <a:t> της εταιρίας για τα επόμενα χρόνια. </a:t>
            </a:r>
          </a:p>
          <a:p>
            <a:r>
              <a:rPr lang="el-GR" sz="900" dirty="0"/>
              <a:t>Το εξωστρεφές αναπτυξιακό της πλάνο για την επόμενη πενταετία αγγίζει τα €300 εκατομμύρια στον τομέα Έρευνας &amp; Ανάπτυξης, ενώ συμπεριλαμβάνει και τη δημιουργία ενός νέου </a:t>
            </a:r>
            <a:r>
              <a:rPr lang="el-GR" sz="900" dirty="0" err="1"/>
              <a:t>hub</a:t>
            </a:r>
            <a:r>
              <a:rPr lang="el-GR" sz="900" dirty="0"/>
              <a:t> καινοτομίας στην Αττική, που θα ολοκληρωθεί το 2025 και θα ενισχύσει σημαντικά τις δύο σύγχρονες παραγωγικές μονάδες που διαθέτει ήδη στην Παλλήνη Αττικής και τις </a:t>
            </a:r>
            <a:r>
              <a:rPr lang="el-GR" sz="900" dirty="0" err="1"/>
              <a:t>Σάπες</a:t>
            </a:r>
            <a:r>
              <a:rPr lang="el-GR" sz="900" dirty="0"/>
              <a:t> Ροδόπης.</a:t>
            </a:r>
          </a:p>
        </p:txBody>
      </p:sp>
      <p:sp>
        <p:nvSpPr>
          <p:cNvPr id="2" name="Title 1">
            <a:extLst>
              <a:ext uri="{FF2B5EF4-FFF2-40B4-BE49-F238E27FC236}">
                <a16:creationId xmlns:a16="http://schemas.microsoft.com/office/drawing/2014/main" id="{BA9083EC-8958-4B90-8D58-67A65E66CAD8}"/>
              </a:ext>
            </a:extLst>
          </p:cNvPr>
          <p:cNvSpPr>
            <a:spLocks noGrp="1"/>
          </p:cNvSpPr>
          <p:nvPr>
            <p:ph type="title"/>
          </p:nvPr>
        </p:nvSpPr>
        <p:spPr/>
        <p:txBody>
          <a:bodyPr/>
          <a:lstStyle/>
          <a:p>
            <a:r>
              <a:rPr lang="en-US" dirty="0"/>
              <a:t>PHARMATHEN</a:t>
            </a:r>
            <a:br>
              <a:rPr lang="el-GR" sz="2000" dirty="0"/>
            </a:br>
            <a:br>
              <a:rPr lang="el-GR" sz="1800" dirty="0"/>
            </a:br>
            <a:endParaRPr lang="el-GR" dirty="0"/>
          </a:p>
        </p:txBody>
      </p:sp>
      <p:pic>
        <p:nvPicPr>
          <p:cNvPr id="6146" name="Picture 2" descr="Η Pharmathen (ΦΑΡΜΑΤΕΝ ΑΒΕΕ) αναζητά προσωπικό - Εργασιακά Νέα">
            <a:extLst>
              <a:ext uri="{FF2B5EF4-FFF2-40B4-BE49-F238E27FC236}">
                <a16:creationId xmlns:a16="http://schemas.microsoft.com/office/drawing/2014/main" id="{3F838103-5AB4-4B14-99F4-602698085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8935" y="2468089"/>
            <a:ext cx="2296273" cy="1252513"/>
          </a:xfrm>
          <a:prstGeom prst="rect">
            <a:avLst/>
          </a:prstGeom>
          <a:noFill/>
          <a:extLst>
            <a:ext uri="{909E8E84-426E-40DD-AFC4-6F175D3DCCD1}">
              <a14:hiddenFill xmlns:a14="http://schemas.microsoft.com/office/drawing/2010/main">
                <a:solidFill>
                  <a:srgbClr val="FFFFFF"/>
                </a:solidFill>
              </a14:hiddenFill>
            </a:ext>
          </a:extLst>
        </p:spPr>
      </p:pic>
      <p:sp>
        <p:nvSpPr>
          <p:cNvPr id="7" name="Οβάλ 4">
            <a:extLst>
              <a:ext uri="{FF2B5EF4-FFF2-40B4-BE49-F238E27FC236}">
                <a16:creationId xmlns:a16="http://schemas.microsoft.com/office/drawing/2014/main" id="{81AA95D9-4EBE-4390-87DF-E11207C86D00}"/>
              </a:ext>
            </a:extLst>
          </p:cNvPr>
          <p:cNvSpPr/>
          <p:nvPr/>
        </p:nvSpPr>
        <p:spPr>
          <a:xfrm>
            <a:off x="7237400" y="215632"/>
            <a:ext cx="1667599" cy="528261"/>
          </a:xfrm>
          <a:prstGeom prst="round2DiagRect">
            <a:avLst/>
          </a:prstGeom>
          <a:solidFill>
            <a:srgbClr val="90D4F6"/>
          </a:solidFill>
          <a:ln w="25400" cap="flat" cmpd="sng" algn="ctr">
            <a:solidFill>
              <a:schemeClr val="tx2"/>
            </a:solidFill>
            <a:prstDash val="solid"/>
          </a:ln>
          <a:effectLst/>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100" b="1" i="0" u="none" strike="noStrike" kern="1200" cap="none" spc="0" normalizeH="0" baseline="0" noProof="0" dirty="0">
                <a:ln>
                  <a:noFill/>
                </a:ln>
                <a:solidFill>
                  <a:srgbClr val="FFFFFF"/>
                </a:solidFill>
                <a:effectLst/>
                <a:uLnTx/>
                <a:uFillTx/>
                <a:latin typeface="Arial" charset="0"/>
                <a:ea typeface="+mn-ea"/>
                <a:cs typeface="+mn-cs"/>
              </a:rPr>
              <a:t>Βραβείο</a:t>
            </a:r>
            <a:r>
              <a:rPr kumimoji="0" lang="el-GR" sz="1100" b="0" i="0" u="none" strike="noStrike" kern="1200" cap="none" spc="0" normalizeH="0" baseline="0" noProof="0" dirty="0">
                <a:ln>
                  <a:noFill/>
                </a:ln>
                <a:solidFill>
                  <a:srgbClr val="FFFFFF"/>
                </a:solidFill>
                <a:effectLst/>
                <a:uLnTx/>
                <a:uFillTx/>
                <a:latin typeface="Arial" charset="0"/>
                <a:ea typeface="+mn-ea"/>
                <a:cs typeface="+mn-cs"/>
              </a:rPr>
              <a:t>: </a:t>
            </a:r>
            <a:br>
              <a:rPr kumimoji="0" lang="el-GR" sz="1100" b="0" i="0" u="none" strike="noStrike" kern="1200" cap="none" spc="0" normalizeH="0" baseline="0" noProof="0" dirty="0">
                <a:ln>
                  <a:noFill/>
                </a:ln>
                <a:solidFill>
                  <a:srgbClr val="FFFFFF"/>
                </a:solidFill>
                <a:effectLst/>
                <a:uLnTx/>
                <a:uFillTx/>
                <a:latin typeface="Arial" charset="0"/>
                <a:ea typeface="+mn-ea"/>
                <a:cs typeface="+mn-cs"/>
              </a:rPr>
            </a:br>
            <a:r>
              <a:rPr lang="el-GR" sz="1100" dirty="0">
                <a:solidFill>
                  <a:srgbClr val="FFFFFF"/>
                </a:solidFill>
                <a:latin typeface="Arial" charset="0"/>
              </a:rPr>
              <a:t>Έρευνα &amp; Καινοτομία</a:t>
            </a:r>
            <a:endParaRPr kumimoji="0" lang="el-GR" sz="11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937040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EBCE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E9D4E8-2365-429C-ABCB-E001F352DC39}"/>
              </a:ext>
            </a:extLst>
          </p:cNvPr>
          <p:cNvSpPr>
            <a:spLocks noGrp="1"/>
          </p:cNvSpPr>
          <p:nvPr>
            <p:ph type="title"/>
          </p:nvPr>
        </p:nvSpPr>
        <p:spPr/>
        <p:txBody>
          <a:bodyPr/>
          <a:lstStyle/>
          <a:p>
            <a:r>
              <a:rPr lang="el-GR" dirty="0">
                <a:ea typeface="Eurobank Sans" charset="0"/>
                <a:cs typeface="Eurobank Sans" charset="0"/>
              </a:rPr>
              <a:t>Βραβείο: Εξωστρέφεια</a:t>
            </a:r>
            <a:endParaRPr lang="el-GR" dirty="0"/>
          </a:p>
        </p:txBody>
      </p:sp>
      <p:sp>
        <p:nvSpPr>
          <p:cNvPr id="5" name="Title 3">
            <a:extLst>
              <a:ext uri="{FF2B5EF4-FFF2-40B4-BE49-F238E27FC236}">
                <a16:creationId xmlns:a16="http://schemas.microsoft.com/office/drawing/2014/main" id="{806B9A91-E6C7-4386-9FA6-D1F745E575EF}"/>
              </a:ext>
            </a:extLst>
          </p:cNvPr>
          <p:cNvSpPr txBox="1">
            <a:spLocks/>
          </p:cNvSpPr>
          <p:nvPr/>
        </p:nvSpPr>
        <p:spPr>
          <a:xfrm>
            <a:off x="1599365" y="3676448"/>
            <a:ext cx="5945270" cy="528260"/>
          </a:xfrm>
          <a:prstGeom prst="rect">
            <a:avLst/>
          </a:prstGeom>
        </p:spPr>
        <p:txBody>
          <a:bodyPr vert="horz" lIns="0" tIns="0" rIns="0" bIns="0" rtlCol="0" anchor="t">
            <a:noAutofit/>
          </a:bodyPr>
          <a:lstStyle>
            <a:lvl1pPr algn="l" defTabSz="685800" rtl="0" eaLnBrk="1" latinLnBrk="0" hangingPunct="1">
              <a:lnSpc>
                <a:spcPct val="100000"/>
              </a:lnSpc>
              <a:spcBef>
                <a:spcPts val="450"/>
              </a:spcBef>
              <a:buNone/>
              <a:defRPr sz="2400" b="1" kern="1200">
                <a:solidFill>
                  <a:schemeClr val="bg1"/>
                </a:solidFill>
                <a:latin typeface="+mj-lt"/>
                <a:ea typeface="+mj-ea"/>
                <a:cs typeface="+mj-cs"/>
              </a:defRPr>
            </a:lvl1pPr>
          </a:lstStyle>
          <a:p>
            <a:pPr algn="ctr"/>
            <a:r>
              <a:rPr lang="el-GR" sz="1600" dirty="0">
                <a:solidFill>
                  <a:srgbClr val="0091D8"/>
                </a:solidFill>
                <a:ea typeface="Eurobank Sans" charset="0"/>
                <a:cs typeface="Eurobank Sans" charset="0"/>
              </a:rPr>
              <a:t>ΚΡΟΝΟΣ ΑΕ</a:t>
            </a:r>
          </a:p>
        </p:txBody>
      </p:sp>
      <p:pic>
        <p:nvPicPr>
          <p:cNvPr id="6" name="Picture 5">
            <a:extLst>
              <a:ext uri="{FF2B5EF4-FFF2-40B4-BE49-F238E27FC236}">
                <a16:creationId xmlns:a16="http://schemas.microsoft.com/office/drawing/2014/main" id="{BB0C403F-1792-4B4B-80B9-C9D67E4D9D0A}"/>
              </a:ext>
            </a:extLst>
          </p:cNvPr>
          <p:cNvPicPr>
            <a:picLocks noChangeAspect="1"/>
          </p:cNvPicPr>
          <p:nvPr/>
        </p:nvPicPr>
        <p:blipFill>
          <a:blip r:embed="rId2"/>
          <a:stretch>
            <a:fillRect/>
          </a:stretch>
        </p:blipFill>
        <p:spPr>
          <a:xfrm>
            <a:off x="3315019" y="2149836"/>
            <a:ext cx="2513962" cy="1289715"/>
          </a:xfrm>
          <a:prstGeom prst="rect">
            <a:avLst/>
          </a:prstGeom>
        </p:spPr>
      </p:pic>
    </p:spTree>
    <p:extLst>
      <p:ext uri="{BB962C8B-B14F-4D97-AF65-F5344CB8AC3E}">
        <p14:creationId xmlns:p14="http://schemas.microsoft.com/office/powerpoint/2010/main" val="3120421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5">
            <a:extLst>
              <a:ext uri="{FF2B5EF4-FFF2-40B4-BE49-F238E27FC236}">
                <a16:creationId xmlns:a16="http://schemas.microsoft.com/office/drawing/2014/main" id="{27258B79-CB5B-4144-A72E-CF6F503AADE0}"/>
              </a:ext>
            </a:extLst>
          </p:cNvPr>
          <p:cNvSpPr>
            <a:spLocks noGrp="1"/>
          </p:cNvSpPr>
          <p:nvPr>
            <p:ph idx="4294967295"/>
          </p:nvPr>
        </p:nvSpPr>
        <p:spPr>
          <a:xfrm>
            <a:off x="273844" y="1195752"/>
            <a:ext cx="4238521" cy="3495825"/>
          </a:xfrm>
        </p:spPr>
        <p:txBody>
          <a:bodyPr/>
          <a:lstStyle/>
          <a:p>
            <a:r>
              <a:rPr lang="el-GR" sz="900" dirty="0"/>
              <a:t>Η </a:t>
            </a:r>
            <a:r>
              <a:rPr lang="el-GR" sz="900" b="1" dirty="0">
                <a:solidFill>
                  <a:srgbClr val="1EBCEF"/>
                </a:solidFill>
              </a:rPr>
              <a:t>Κρόνος Α.Ε.</a:t>
            </a:r>
            <a:r>
              <a:rPr lang="en-US" sz="900" b="1" dirty="0">
                <a:solidFill>
                  <a:srgbClr val="1EBCEF"/>
                </a:solidFill>
              </a:rPr>
              <a:t> </a:t>
            </a:r>
            <a:r>
              <a:rPr lang="el-GR" sz="900" dirty="0"/>
              <a:t>είναι μια εταιρία 100% εξαγωγικού προσανατολισμού</a:t>
            </a:r>
            <a:r>
              <a:rPr lang="en-US" sz="900" dirty="0"/>
              <a:t>. </a:t>
            </a:r>
            <a:r>
              <a:rPr lang="el-GR" sz="900" dirty="0"/>
              <a:t>Θεωρείται ηγέτης στην ελληνική βιομηχανία κονσερβοποιίας φρούτων και ο μεγαλύτερος παραγωγός στην Ευρώπη ενώ βρίσκεται μεταξύ των πέντε κορυφαίων εταιριών στον κόσμο σε κονσέρβα ροδάκινου. Η βιομηχανία εδρεύει στο Μαυροβούνι Σκύδρας Ν. Πέλλας και ασχολείται με την μεταποίηση φρούτων σε 1) Κομπόστες Ροδάκινα : μισά, φέτες, κύβοι – Αχλάδια μισά, κύβοι – Βερίκοκα μισά – Φρούιτ κοκτέιλ 2) Συμπυκνωμένου πουρέ ροδάκινου – αχλαδιού – βερικόκου – μήλου 3) Ασηπτική: Ροδάκινα κύβοι – Βερίκοκα.</a:t>
            </a:r>
          </a:p>
          <a:p>
            <a:r>
              <a:rPr lang="el-GR" sz="900" dirty="0"/>
              <a:t>Τα προϊόντα της διατίθενται λιανική αγορά (Super market – Hyper markets) και χονδρεμπόριο για ξενοδοχεία, νοσοκομεία Κ.Ο.Κ. Οι εξαγωγές γίνονται στην παγκόσμια αγορά σε άνω των 81 χωρών, σε όλες τις ηπείρους, από το 1971. Πελάτες της αποτελούν από τα μεγαλύτερα γνωστά Super markets στην παγκόσμια αγορά έως και τον μικρό έμπορο. Ο μέσος κύκλου εργασιών και αναλόγως των παραγωγικών ετών, αγγίζει περίπου τα € 52.000.000.</a:t>
            </a:r>
          </a:p>
          <a:p>
            <a:r>
              <a:rPr lang="el-GR" sz="900" dirty="0"/>
              <a:t>Έχει δημιουργήσει ένα πολύ καλό όνομα στην παγκόσμια αγορά, αποτέλεσμα των ποιοτικών χαρακτηριστικών των προϊόντων της, της συνέπειας που διακατέχει τους συντελεστές και προσωπικό της βιομηχανίας και βέβαια των ποιοτικών χαρακτηριστικών των φρούτων της ελληνικής γης, όπως θεσπέσιο άρωμα και γεύση.</a:t>
            </a:r>
          </a:p>
          <a:p>
            <a:endParaRPr lang="el-GR" sz="900" dirty="0"/>
          </a:p>
          <a:p>
            <a:endParaRPr lang="el-GR" sz="900" i="1" dirty="0">
              <a:solidFill>
                <a:srgbClr val="FF0000"/>
              </a:solidFill>
            </a:endParaRPr>
          </a:p>
        </p:txBody>
      </p:sp>
      <p:sp>
        <p:nvSpPr>
          <p:cNvPr id="2" name="Title 1">
            <a:extLst>
              <a:ext uri="{FF2B5EF4-FFF2-40B4-BE49-F238E27FC236}">
                <a16:creationId xmlns:a16="http://schemas.microsoft.com/office/drawing/2014/main" id="{BA9083EC-8958-4B90-8D58-67A65E66CAD8}"/>
              </a:ext>
            </a:extLst>
          </p:cNvPr>
          <p:cNvSpPr>
            <a:spLocks noGrp="1"/>
          </p:cNvSpPr>
          <p:nvPr>
            <p:ph type="title"/>
          </p:nvPr>
        </p:nvSpPr>
        <p:spPr/>
        <p:txBody>
          <a:bodyPr/>
          <a:lstStyle/>
          <a:p>
            <a:r>
              <a:rPr lang="el-GR" dirty="0"/>
              <a:t>ΚΡΟΝΟΣ ΑΕ</a:t>
            </a:r>
            <a:br>
              <a:rPr lang="el-GR" sz="2000" dirty="0"/>
            </a:br>
            <a:endParaRPr lang="el-GR" sz="1800" dirty="0"/>
          </a:p>
        </p:txBody>
      </p:sp>
      <p:pic>
        <p:nvPicPr>
          <p:cNvPr id="3" name="Picture 2">
            <a:extLst>
              <a:ext uri="{FF2B5EF4-FFF2-40B4-BE49-F238E27FC236}">
                <a16:creationId xmlns:a16="http://schemas.microsoft.com/office/drawing/2014/main" id="{EE71D6C7-90DB-4B1B-809B-0CD1BDE69CF3}"/>
              </a:ext>
            </a:extLst>
          </p:cNvPr>
          <p:cNvPicPr>
            <a:picLocks noChangeAspect="1"/>
          </p:cNvPicPr>
          <p:nvPr/>
        </p:nvPicPr>
        <p:blipFill>
          <a:blip r:embed="rId2"/>
          <a:stretch>
            <a:fillRect/>
          </a:stretch>
        </p:blipFill>
        <p:spPr>
          <a:xfrm>
            <a:off x="6632917" y="2492256"/>
            <a:ext cx="2067944" cy="1350368"/>
          </a:xfrm>
          <a:prstGeom prst="rect">
            <a:avLst/>
          </a:prstGeom>
        </p:spPr>
      </p:pic>
      <p:sp>
        <p:nvSpPr>
          <p:cNvPr id="7" name="Content Placeholder 4">
            <a:extLst>
              <a:ext uri="{FF2B5EF4-FFF2-40B4-BE49-F238E27FC236}">
                <a16:creationId xmlns:a16="http://schemas.microsoft.com/office/drawing/2014/main" id="{E8BC27AE-4993-41E6-937A-FD67C98E236C}"/>
              </a:ext>
            </a:extLst>
          </p:cNvPr>
          <p:cNvSpPr txBox="1">
            <a:spLocks/>
          </p:cNvSpPr>
          <p:nvPr/>
        </p:nvSpPr>
        <p:spPr>
          <a:xfrm>
            <a:off x="4699301" y="1195751"/>
            <a:ext cx="4238521" cy="3495825"/>
          </a:xfrm>
          <a:prstGeom prst="rect">
            <a:avLst/>
          </a:prstGeom>
        </p:spPr>
        <p:txBody>
          <a:bodyPr vert="horz" lIns="0" tIns="0" rIns="0" bIns="0" rtlCol="0">
            <a:noAutofit/>
          </a:bodyPr>
          <a:lstStyle>
            <a:lvl1pPr marL="0" indent="0" algn="l" defTabSz="685800" rtl="0" eaLnBrk="1" latinLnBrk="0" hangingPunct="1">
              <a:lnSpc>
                <a:spcPct val="100000"/>
              </a:lnSpc>
              <a:spcBef>
                <a:spcPts val="900"/>
              </a:spcBef>
              <a:buFont typeface="Arial" panose="020B0604020202020204" pitchFamily="34" charset="0"/>
              <a:buNone/>
              <a:defRPr sz="1050" kern="1200">
                <a:solidFill>
                  <a:srgbClr val="000000"/>
                </a:solidFill>
                <a:latin typeface="+mn-lt"/>
                <a:ea typeface="+mn-ea"/>
                <a:cs typeface="+mn-cs"/>
              </a:defRPr>
            </a:lvl1pPr>
            <a:lvl2pPr marL="135731" indent="-135731" algn="l" defTabSz="685800" rtl="0" eaLnBrk="1" latinLnBrk="0" hangingPunct="1">
              <a:lnSpc>
                <a:spcPct val="100000"/>
              </a:lnSpc>
              <a:spcBef>
                <a:spcPts val="450"/>
              </a:spcBef>
              <a:buFont typeface="Wingdings" panose="05000000000000000000" pitchFamily="2" charset="2"/>
              <a:buChar char="§"/>
              <a:defRPr sz="1050" kern="1200">
                <a:solidFill>
                  <a:srgbClr val="000000"/>
                </a:solidFill>
                <a:latin typeface="+mn-lt"/>
                <a:ea typeface="+mn-ea"/>
                <a:cs typeface="+mn-cs"/>
              </a:defRPr>
            </a:lvl2pPr>
            <a:lvl3pPr marL="271463" indent="-135731" algn="l" defTabSz="685800" rtl="0" eaLnBrk="1" latinLnBrk="0" hangingPunct="1">
              <a:lnSpc>
                <a:spcPct val="100000"/>
              </a:lnSpc>
              <a:spcBef>
                <a:spcPts val="450"/>
              </a:spcBef>
              <a:buFont typeface="Wingdings" panose="05000000000000000000" pitchFamily="2" charset="2"/>
              <a:buChar char="§"/>
              <a:defRPr sz="1050" kern="1200">
                <a:solidFill>
                  <a:srgbClr val="000000"/>
                </a:solidFill>
                <a:latin typeface="+mn-lt"/>
                <a:ea typeface="+mn-ea"/>
                <a:cs typeface="+mn-cs"/>
              </a:defRPr>
            </a:lvl3pPr>
            <a:lvl4pPr marL="407194" indent="-135731" algn="l" defTabSz="685800" rtl="0" eaLnBrk="1" latinLnBrk="0" hangingPunct="1">
              <a:lnSpc>
                <a:spcPct val="100000"/>
              </a:lnSpc>
              <a:spcBef>
                <a:spcPts val="450"/>
              </a:spcBef>
              <a:buFont typeface="Wingdings" panose="05000000000000000000" pitchFamily="2" charset="2"/>
              <a:buChar char="§"/>
              <a:defRPr sz="1050" kern="1200">
                <a:solidFill>
                  <a:srgbClr val="000000"/>
                </a:solidFill>
                <a:latin typeface="+mn-lt"/>
                <a:ea typeface="+mn-ea"/>
                <a:cs typeface="+mn-cs"/>
              </a:defRPr>
            </a:lvl4pPr>
            <a:lvl5pPr marL="535781" indent="-128588" algn="l" defTabSz="685800" rtl="0" eaLnBrk="1" latinLnBrk="0" hangingPunct="1">
              <a:lnSpc>
                <a:spcPct val="100000"/>
              </a:lnSpc>
              <a:spcBef>
                <a:spcPts val="450"/>
              </a:spcBef>
              <a:buFont typeface="Wingdings" panose="05000000000000000000" pitchFamily="2" charset="2"/>
              <a:buChar char="§"/>
              <a:defRPr sz="105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l-GR" sz="900" dirty="0"/>
              <a:t>Η εταιρία, όπως και ο κλάδος, συνέβαλλε και συμβάλλει τα μέγιστα στην ελληνική οικονομία, αποδεικνύοντας ότι είναι από τους ελάχιστους μοναδικούς κλάδους με σταθερή πορεία. Η βιομηχανία ομοίως συμβάλλει τα μέγιστα στην σωστή διαχείριση του περιβάλλοντος με την ορθή διαχείριση του βιολογικού καθαρισμού. Ομοίως έχει επενδύσει και δημιουργήσει εναλλακτικές πηγές ενέργειες, όπως φωτοβολταϊκά δυναμικότητας 20 MW. Έχει δημιουργήσει μονάδα βιομάζας όπου παράγει ενέργεια από τα κουκούτσια των φρούτων και παράλληλα επενδύει στην έρευνα και ανάπτυξη νέων προϊόντων.</a:t>
            </a:r>
          </a:p>
          <a:p>
            <a:endParaRPr lang="el-GR" sz="700" dirty="0"/>
          </a:p>
        </p:txBody>
      </p:sp>
      <p:sp>
        <p:nvSpPr>
          <p:cNvPr id="8" name="Οβάλ 4">
            <a:extLst>
              <a:ext uri="{FF2B5EF4-FFF2-40B4-BE49-F238E27FC236}">
                <a16:creationId xmlns:a16="http://schemas.microsoft.com/office/drawing/2014/main" id="{9B2669DB-2E35-4C59-A386-32CD1D3F6E7A}"/>
              </a:ext>
            </a:extLst>
          </p:cNvPr>
          <p:cNvSpPr/>
          <p:nvPr/>
        </p:nvSpPr>
        <p:spPr>
          <a:xfrm>
            <a:off x="7237400" y="215632"/>
            <a:ext cx="1667599" cy="528261"/>
          </a:xfrm>
          <a:prstGeom prst="round2DiagRect">
            <a:avLst/>
          </a:prstGeom>
          <a:solidFill>
            <a:srgbClr val="90D4F6"/>
          </a:solidFill>
          <a:ln w="25400" cap="flat" cmpd="sng" algn="ctr">
            <a:solidFill>
              <a:schemeClr val="tx2"/>
            </a:solidFill>
            <a:prstDash val="solid"/>
          </a:ln>
          <a:effectLst/>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100" b="1" i="0" u="none" strike="noStrike" kern="1200" cap="none" spc="0" normalizeH="0" baseline="0" noProof="0" dirty="0">
                <a:ln>
                  <a:noFill/>
                </a:ln>
                <a:solidFill>
                  <a:srgbClr val="FFFFFF"/>
                </a:solidFill>
                <a:effectLst/>
                <a:uLnTx/>
                <a:uFillTx/>
                <a:latin typeface="Arial" charset="0"/>
                <a:ea typeface="+mn-ea"/>
                <a:cs typeface="+mn-cs"/>
              </a:rPr>
              <a:t>Βραβείο</a:t>
            </a:r>
            <a:r>
              <a:rPr kumimoji="0" lang="el-GR" sz="1100" b="0" i="0" u="none" strike="noStrike" kern="1200" cap="none" spc="0" normalizeH="0" baseline="0" noProof="0" dirty="0">
                <a:ln>
                  <a:noFill/>
                </a:ln>
                <a:solidFill>
                  <a:srgbClr val="FFFFFF"/>
                </a:solidFill>
                <a:effectLst/>
                <a:uLnTx/>
                <a:uFillTx/>
                <a:latin typeface="Arial" charset="0"/>
                <a:ea typeface="+mn-ea"/>
                <a:cs typeface="+mn-cs"/>
              </a:rPr>
              <a:t>: </a:t>
            </a:r>
            <a:br>
              <a:rPr kumimoji="0" lang="el-GR" sz="1100" b="0" i="0" u="none" strike="noStrike" kern="1200" cap="none" spc="0" normalizeH="0" baseline="0" noProof="0" dirty="0">
                <a:ln>
                  <a:noFill/>
                </a:ln>
                <a:solidFill>
                  <a:srgbClr val="FFFFFF"/>
                </a:solidFill>
                <a:effectLst/>
                <a:uLnTx/>
                <a:uFillTx/>
                <a:latin typeface="Arial" charset="0"/>
                <a:ea typeface="+mn-ea"/>
                <a:cs typeface="+mn-cs"/>
              </a:rPr>
            </a:br>
            <a:r>
              <a:rPr kumimoji="0" lang="el-GR" sz="1100" b="0" i="0" u="none" strike="noStrike" kern="1200" cap="none" spc="0" normalizeH="0" baseline="0" noProof="0" dirty="0">
                <a:ln>
                  <a:noFill/>
                </a:ln>
                <a:solidFill>
                  <a:srgbClr val="FFFFFF"/>
                </a:solidFill>
                <a:effectLst/>
                <a:uLnTx/>
                <a:uFillTx/>
                <a:latin typeface="Arial" charset="0"/>
                <a:ea typeface="+mn-ea"/>
                <a:cs typeface="+mn-cs"/>
              </a:rPr>
              <a:t>Εξωστρέφεια</a:t>
            </a:r>
          </a:p>
        </p:txBody>
      </p:sp>
    </p:spTree>
    <p:extLst>
      <p:ext uri="{BB962C8B-B14F-4D97-AF65-F5344CB8AC3E}">
        <p14:creationId xmlns:p14="http://schemas.microsoft.com/office/powerpoint/2010/main" val="36711102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CKSLIDES" val="6.1"/>
  <p:tag name="VERSIONID" val="110"/>
</p:tagLst>
</file>

<file path=ppt/theme/theme1.xml><?xml version="1.0" encoding="utf-8"?>
<a:theme xmlns:a="http://schemas.openxmlformats.org/drawingml/2006/main" name="1_Content slides - no sub heading">
  <a:themeElements>
    <a:clrScheme name="Kantar colours">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tx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Kantar masterbrand PowerPoint template 16x9 - for presentations and pitches.potx" id="{06FDBCF1-EFF7-4BA4-A666-2F394F858348}" vid="{8BC37271-E8D1-4215-B2BD-983F71D286D8}"/>
    </a:ext>
  </a:extLst>
</a:theme>
</file>

<file path=ppt/theme/theme2.xml><?xml version="1.0" encoding="utf-8"?>
<a:theme xmlns:a="http://schemas.openxmlformats.org/drawingml/2006/main" name="2_Content slides - no sub heading">
  <a:themeElements>
    <a:clrScheme name="Kantar colours">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tx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Kantar masterbrand PowerPoint template 16x9 - for presentations and pitches.potx" id="{06FDBCF1-EFF7-4BA4-A666-2F394F858348}" vid="{8BC37271-E8D1-4215-B2BD-983F71D286D8}"/>
    </a:ext>
  </a:extLst>
</a:theme>
</file>

<file path=ppt/theme/theme3.xml><?xml version="1.0" encoding="utf-8"?>
<a:theme xmlns:a="http://schemas.openxmlformats.org/drawingml/2006/main" name="3_Content slides - no sub heading">
  <a:themeElements>
    <a:clrScheme name="Kantar colours">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tx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Kantar masterbrand PowerPoint template 16x9 - for presentations and pitches.potx" id="{06FDBCF1-EFF7-4BA4-A666-2F394F858348}" vid="{8BC37271-E8D1-4215-B2BD-983F71D286D8}"/>
    </a:ext>
  </a:extLst>
</a:theme>
</file>

<file path=ppt/theme/theme4.xml><?xml version="1.0" encoding="utf-8"?>
<a:theme xmlns:a="http://schemas.openxmlformats.org/drawingml/2006/main" name="4_Content slides - no sub heading">
  <a:themeElements>
    <a:clrScheme name="Kantar colours">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tx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Kantar masterbrand PowerPoint template 16x9 - for presentations and pitches.potx" id="{06FDBCF1-EFF7-4BA4-A666-2F394F858348}" vid="{8BC37271-E8D1-4215-B2BD-983F71D286D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1278C9160AD2408B590194F15DBC22" ma:contentTypeVersion="2" ma:contentTypeDescription="Create a new document." ma:contentTypeScope="" ma:versionID="d2ccef407a63d5a89172cf9de4ba5ae8">
  <xsd:schema xmlns:xsd="http://www.w3.org/2001/XMLSchema" xmlns:xs="http://www.w3.org/2001/XMLSchema" xmlns:p="http://schemas.microsoft.com/office/2006/metadata/properties" xmlns:ns2="349d2e48-d219-423f-a60f-a81395996a24" targetNamespace="http://schemas.microsoft.com/office/2006/metadata/properties" ma:root="true" ma:fieldsID="239a064504d388639a86cd6a9b4bf3b5" ns2:_="">
    <xsd:import namespace="349d2e48-d219-423f-a60f-a81395996a2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9d2e48-d219-423f-a60f-a81395996a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375B81-FBF5-4924-A5E0-F0376D8E7D52}">
  <ds:schemaRefs>
    <ds:schemaRef ds:uri="http://schemas.microsoft.com/sharepoint/v3/contenttype/forms"/>
  </ds:schemaRefs>
</ds:datastoreItem>
</file>

<file path=customXml/itemProps2.xml><?xml version="1.0" encoding="utf-8"?>
<ds:datastoreItem xmlns:ds="http://schemas.openxmlformats.org/officeDocument/2006/customXml" ds:itemID="{02738830-A2A5-4F54-AFAD-CDDCDFF85A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9d2e48-d219-423f-a60f-a81395996a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193883-9DEF-4394-A746-8B0504B231C0}">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49d2e48-d219-423f-a60f-a81395996a2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Kantar masterbrand PowerPoint template 16x9 - for reports and proposals</Template>
  <TotalTime>17886</TotalTime>
  <Words>2768</Words>
  <Application>Microsoft Office PowerPoint</Application>
  <PresentationFormat>On-screen Show (16:9)</PresentationFormat>
  <Paragraphs>126</Paragraphs>
  <Slides>41</Slides>
  <Notes>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41</vt:i4>
      </vt:variant>
    </vt:vector>
  </HeadingPairs>
  <TitlesOfParts>
    <vt:vector size="48" baseType="lpstr">
      <vt:lpstr>Arial</vt:lpstr>
      <vt:lpstr>Calibri</vt:lpstr>
      <vt:lpstr>Wingdings</vt:lpstr>
      <vt:lpstr>1_Content slides - no sub heading</vt:lpstr>
      <vt:lpstr>2_Content slides - no sub heading</vt:lpstr>
      <vt:lpstr>3_Content slides - no sub heading</vt:lpstr>
      <vt:lpstr>4_Content slides - no sub heading</vt:lpstr>
      <vt:lpstr>PowerPoint Presentation</vt:lpstr>
      <vt:lpstr>Growth Awards 2022 Νικητές</vt:lpstr>
      <vt:lpstr>Νικητές Growth Awards 2022</vt:lpstr>
      <vt:lpstr>Βραβείο: Δυναμική Ανάπτυξη</vt:lpstr>
      <vt:lpstr>RAFARΜ  </vt:lpstr>
      <vt:lpstr>Βραβείο: Έρευνα &amp; Καινοτομία</vt:lpstr>
      <vt:lpstr>PHARMATHEN  </vt:lpstr>
      <vt:lpstr>Βραβείο: Εξωστρέφεια</vt:lpstr>
      <vt:lpstr>ΚΡΟΝΟΣ ΑΕ </vt:lpstr>
      <vt:lpstr>Βραβείο: Ψηφιακή εξέλιξη</vt:lpstr>
      <vt:lpstr>TELEPERFORMANCE GREECE </vt:lpstr>
      <vt:lpstr>Βραβείο: Environmental, Social &amp; Governance (ESG)</vt:lpstr>
      <vt:lpstr>QUEST ΣΥΜΜΕΤΟΧΩΝ  </vt:lpstr>
      <vt:lpstr>Βραβείο: Start-up / Scale-up</vt:lpstr>
      <vt:lpstr>TileDB </vt:lpstr>
      <vt:lpstr>PowerPoint Presentation</vt:lpstr>
      <vt:lpstr>PowerPoint Presentation</vt:lpstr>
      <vt:lpstr>APIVITA  </vt:lpstr>
      <vt:lpstr>PowerPoint Presentation</vt:lpstr>
      <vt:lpstr>AUGMENTA AGRICULTURE TECHNOLOGIES </vt:lpstr>
      <vt:lpstr>PowerPoint Presentation</vt:lpstr>
      <vt:lpstr>ΔΕΑΣ ΑΕ  </vt:lpstr>
      <vt:lpstr>PowerPoint Presentation</vt:lpstr>
      <vt:lpstr>efood </vt:lpstr>
      <vt:lpstr>PowerPoint Presentation</vt:lpstr>
      <vt:lpstr>HACK THE BOX </vt:lpstr>
      <vt:lpstr>PowerPoint Presentation</vt:lpstr>
      <vt:lpstr>INTRACOM DEFENSE - IDE  </vt:lpstr>
      <vt:lpstr>PowerPoint Presentation</vt:lpstr>
      <vt:lpstr>ΜΕΛΙΣΣΑ ΚΙΚΙΖΑΣ ΑΒΕΕ ΤΡΟΦΙΜΩΝ  </vt:lpstr>
      <vt:lpstr>PowerPoint Presentation</vt:lpstr>
      <vt:lpstr>ΜΠΑΡΜΠΑ ΣΤΑΘΗΣ ΑΕ  </vt:lpstr>
      <vt:lpstr>PowerPoint Presentation</vt:lpstr>
      <vt:lpstr>SEPTONA ABEE </vt:lpstr>
      <vt:lpstr>PowerPoint Presentation</vt:lpstr>
      <vt:lpstr>ΥΓΕΙΑ    </vt:lpstr>
      <vt:lpstr>PowerPoint Presentation</vt:lpstr>
      <vt:lpstr>ΦΡΟΥΤΑ ΠΡΩΤΟΦΑΝΟΥΣΗ  </vt:lpstr>
      <vt:lpstr>PowerPoint Presentation</vt:lpstr>
      <vt:lpstr>UNI-PHARMA SA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Awards 2022</dc:title>
  <dc:subject>Διερεύνηση βαθμού ψηφιοποίησης</dc:subject>
  <dc:creator>Loubardis, Panagiotis</dc:creator>
  <cp:keywords>66400604-217C</cp:keywords>
  <dc:description>Φεβρουάριος 2019</dc:description>
  <cp:lastModifiedBy>Dardamani Evaggelia</cp:lastModifiedBy>
  <cp:revision>1963</cp:revision>
  <cp:lastPrinted>2022-10-13T15:24:09Z</cp:lastPrinted>
  <dcterms:created xsi:type="dcterms:W3CDTF">2019-02-13T11:10:46Z</dcterms:created>
  <dcterms:modified xsi:type="dcterms:W3CDTF">2022-11-01T17:28:42Z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0x010100681278C9160AD2408B590194F15DBC22</vt:lpwstr>
  </property>
</Properties>
</file>